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57" r:id="rId3"/>
    <p:sldId id="259" r:id="rId4"/>
    <p:sldId id="263" r:id="rId5"/>
    <p:sldId id="264" r:id="rId6"/>
    <p:sldId id="265" r:id="rId7"/>
    <p:sldId id="266" r:id="rId8"/>
    <p:sldId id="267" r:id="rId9"/>
    <p:sldId id="270" r:id="rId10"/>
    <p:sldId id="269" r:id="rId11"/>
    <p:sldId id="272"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17" autoAdjust="0"/>
  </p:normalViewPr>
  <p:slideViewPr>
    <p:cSldViewPr>
      <p:cViewPr>
        <p:scale>
          <a:sx n="70" d="100"/>
          <a:sy n="70" d="100"/>
        </p:scale>
        <p:origin x="-1572"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Human</c:v>
                </c:pt>
              </c:strCache>
            </c:strRef>
          </c:tx>
          <c:invertIfNegative val="0"/>
          <c:cat>
            <c:strRef>
              <c:f>Sheet1!$A$2:$A$4</c:f>
              <c:strCache>
                <c:ptCount val="3"/>
                <c:pt idx="0">
                  <c:v>Canada</c:v>
                </c:pt>
                <c:pt idx="1">
                  <c:v>United States</c:v>
                </c:pt>
                <c:pt idx="2">
                  <c:v>Mexico</c:v>
                </c:pt>
              </c:strCache>
            </c:strRef>
          </c:cat>
          <c:val>
            <c:numRef>
              <c:f>Sheet1!$B$2:$B$4</c:f>
              <c:numCache>
                <c:formatCode>General</c:formatCode>
                <c:ptCount val="3"/>
                <c:pt idx="0">
                  <c:v>12</c:v>
                </c:pt>
                <c:pt idx="1">
                  <c:v>54</c:v>
                </c:pt>
                <c:pt idx="2">
                  <c:v>85</c:v>
                </c:pt>
              </c:numCache>
            </c:numRef>
          </c:val>
        </c:ser>
        <c:ser>
          <c:idx val="1"/>
          <c:order val="1"/>
          <c:tx>
            <c:strRef>
              <c:f>Sheet1!$C$1</c:f>
              <c:strCache>
                <c:ptCount val="1"/>
                <c:pt idx="0">
                  <c:v>Natural</c:v>
                </c:pt>
              </c:strCache>
            </c:strRef>
          </c:tx>
          <c:spPr>
            <a:solidFill>
              <a:srgbClr val="C00000"/>
            </a:solidFill>
          </c:spPr>
          <c:invertIfNegative val="0"/>
          <c:cat>
            <c:strRef>
              <c:f>Sheet1!$A$2:$A$4</c:f>
              <c:strCache>
                <c:ptCount val="3"/>
                <c:pt idx="0">
                  <c:v>Canada</c:v>
                </c:pt>
                <c:pt idx="1">
                  <c:v>United States</c:v>
                </c:pt>
                <c:pt idx="2">
                  <c:v>Mexico</c:v>
                </c:pt>
              </c:strCache>
            </c:strRef>
          </c:cat>
          <c:val>
            <c:numRef>
              <c:f>Sheet1!$C$2:$C$4</c:f>
              <c:numCache>
                <c:formatCode>General</c:formatCode>
                <c:ptCount val="3"/>
                <c:pt idx="0">
                  <c:v>88</c:v>
                </c:pt>
                <c:pt idx="1">
                  <c:v>46</c:v>
                </c:pt>
                <c:pt idx="2">
                  <c:v>15</c:v>
                </c:pt>
              </c:numCache>
            </c:numRef>
          </c:val>
        </c:ser>
        <c:dLbls>
          <c:showLegendKey val="0"/>
          <c:showVal val="0"/>
          <c:showCatName val="0"/>
          <c:showSerName val="0"/>
          <c:showPercent val="0"/>
          <c:showBubbleSize val="0"/>
        </c:dLbls>
        <c:gapWidth val="150"/>
        <c:axId val="73288704"/>
        <c:axId val="76440320"/>
      </c:barChart>
      <c:catAx>
        <c:axId val="73288704"/>
        <c:scaling>
          <c:orientation val="minMax"/>
        </c:scaling>
        <c:delete val="0"/>
        <c:axPos val="b"/>
        <c:majorTickMark val="out"/>
        <c:minorTickMark val="none"/>
        <c:tickLblPos val="nextTo"/>
        <c:crossAx val="76440320"/>
        <c:crosses val="autoZero"/>
        <c:auto val="1"/>
        <c:lblAlgn val="ctr"/>
        <c:lblOffset val="100"/>
        <c:noMultiLvlLbl val="0"/>
      </c:catAx>
      <c:valAx>
        <c:axId val="76440320"/>
        <c:scaling>
          <c:orientation val="minMax"/>
        </c:scaling>
        <c:delete val="0"/>
        <c:axPos val="l"/>
        <c:majorGridlines/>
        <c:numFmt formatCode="General" sourceLinked="1"/>
        <c:majorTickMark val="out"/>
        <c:minorTickMark val="none"/>
        <c:tickLblPos val="nextTo"/>
        <c:crossAx val="73288704"/>
        <c:crosses val="autoZero"/>
        <c:crossBetween val="between"/>
      </c:valAx>
    </c:plotArea>
    <c:legend>
      <c:legendPos val="r"/>
      <c:layout/>
      <c:overlay val="0"/>
    </c:legend>
    <c:plotVisOnly val="1"/>
    <c:dispBlanksAs val="gap"/>
    <c:showDLblsOverMax val="0"/>
  </c:chart>
  <c:txPr>
    <a:bodyPr/>
    <a:lstStyle/>
    <a:p>
      <a:pPr>
        <a:defRPr sz="1800" b="1" i="0" baseline="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70BFE-B1B4-374F-BBA7-67FB80C7FBD2}" type="datetimeFigureOut">
              <a:rPr lang="en-US" smtClean="0"/>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2F0D6-EE9E-144B-8DFA-279ADAF8BB0C}" type="slidenum">
              <a:rPr lang="en-US" smtClean="0"/>
              <a:t>‹#›</a:t>
            </a:fld>
            <a:endParaRPr lang="en-US"/>
          </a:p>
        </p:txBody>
      </p:sp>
    </p:spTree>
    <p:extLst>
      <p:ext uri="{BB962C8B-B14F-4D97-AF65-F5344CB8AC3E}">
        <p14:creationId xmlns:p14="http://schemas.microsoft.com/office/powerpoint/2010/main" val="4005320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site added for</a:t>
            </a:r>
            <a:r>
              <a:rPr lang="en-US" baseline="0" dirty="0" smtClean="0"/>
              <a:t> biomass research and to install and eddy covariance site</a:t>
            </a:r>
            <a:endParaRPr lang="en-US" dirty="0"/>
          </a:p>
        </p:txBody>
      </p:sp>
      <p:sp>
        <p:nvSpPr>
          <p:cNvPr id="4" name="Slide Number Placeholder 3"/>
          <p:cNvSpPr>
            <a:spLocks noGrp="1"/>
          </p:cNvSpPr>
          <p:nvPr>
            <p:ph type="sldNum" sz="quarter" idx="10"/>
          </p:nvPr>
        </p:nvSpPr>
        <p:spPr/>
        <p:txBody>
          <a:bodyPr/>
          <a:lstStyle/>
          <a:p>
            <a:fld id="{7B52F0D6-EE9E-144B-8DFA-279ADAF8BB0C}" type="slidenum">
              <a:rPr lang="en-US" smtClean="0"/>
              <a:t>5</a:t>
            </a:fld>
            <a:endParaRPr lang="en-US"/>
          </a:p>
        </p:txBody>
      </p:sp>
    </p:spTree>
    <p:extLst>
      <p:ext uri="{BB962C8B-B14F-4D97-AF65-F5344CB8AC3E}">
        <p14:creationId xmlns:p14="http://schemas.microsoft.com/office/powerpoint/2010/main" val="427495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The following biophysical parameters are measured along with </a:t>
            </a:r>
            <a:r>
              <a:rPr lang="en-US" sz="1400" b="1" dirty="0" err="1" smtClean="0"/>
              <a:t>litterfall</a:t>
            </a:r>
            <a:r>
              <a:rPr lang="en-US" sz="1400" b="1" dirty="0" smtClean="0"/>
              <a:t> collection:</a:t>
            </a:r>
          </a:p>
          <a:p>
            <a:pPr>
              <a:lnSpc>
                <a:spcPct val="150000"/>
              </a:lnSpc>
            </a:pPr>
            <a:endParaRPr lang="en-US" sz="1200" dirty="0" smtClean="0"/>
          </a:p>
          <a:p>
            <a:pPr marL="514350" indent="-514350">
              <a:lnSpc>
                <a:spcPct val="150000"/>
              </a:lnSpc>
              <a:buAutoNum type="arabicParenR"/>
            </a:pPr>
            <a:r>
              <a:rPr lang="en-US" sz="1200" dirty="0" smtClean="0"/>
              <a:t>Temperature (C): at 1.5 </a:t>
            </a:r>
            <a:r>
              <a:rPr lang="en-US" sz="1200" dirty="0" err="1" smtClean="0"/>
              <a:t>m.a.s.l</a:t>
            </a:r>
            <a:r>
              <a:rPr lang="en-US" sz="1200" dirty="0" smtClean="0"/>
              <a:t>.</a:t>
            </a:r>
          </a:p>
          <a:p>
            <a:pPr marL="514350" indent="-514350">
              <a:lnSpc>
                <a:spcPct val="150000"/>
              </a:lnSpc>
              <a:buAutoNum type="arabicParenR"/>
            </a:pPr>
            <a:r>
              <a:rPr lang="en-US" sz="1200" dirty="0" smtClean="0"/>
              <a:t>Salinity: PSU</a:t>
            </a:r>
          </a:p>
          <a:p>
            <a:pPr marL="514350" indent="-514350">
              <a:lnSpc>
                <a:spcPct val="150000"/>
              </a:lnSpc>
              <a:buAutoNum type="arabicParenR"/>
            </a:pPr>
            <a:r>
              <a:rPr lang="en-US" sz="1200" dirty="0" smtClean="0"/>
              <a:t>Interstitial salinity: PSU</a:t>
            </a:r>
          </a:p>
          <a:p>
            <a:pPr marL="514350" indent="-514350">
              <a:lnSpc>
                <a:spcPct val="150000"/>
              </a:lnSpc>
              <a:buAutoNum type="arabicParenR"/>
            </a:pPr>
            <a:r>
              <a:rPr lang="en-US" sz="1200" dirty="0" smtClean="0"/>
              <a:t>Relative humidity : 30 cm above soil surface level</a:t>
            </a:r>
          </a:p>
          <a:p>
            <a:pPr marL="514350" indent="-514350">
              <a:lnSpc>
                <a:spcPct val="150000"/>
              </a:lnSpc>
              <a:buAutoNum type="arabicParenR"/>
            </a:pPr>
            <a:r>
              <a:rPr lang="en-US" sz="1200" dirty="0" smtClean="0"/>
              <a:t>pH: at 30 cm</a:t>
            </a:r>
          </a:p>
          <a:p>
            <a:pPr marL="514350" indent="-514350">
              <a:lnSpc>
                <a:spcPct val="150000"/>
              </a:lnSpc>
              <a:buAutoNum type="arabicParenR"/>
            </a:pPr>
            <a:r>
              <a:rPr lang="en-US" sz="1200" dirty="0" smtClean="0"/>
              <a:t>Flood level</a:t>
            </a:r>
          </a:p>
          <a:p>
            <a:pPr marL="514350" indent="-514350">
              <a:lnSpc>
                <a:spcPct val="150000"/>
              </a:lnSpc>
              <a:buAutoNum type="arabicParenR"/>
            </a:pPr>
            <a:r>
              <a:rPr lang="en-US" sz="1200" dirty="0" smtClean="0"/>
              <a:t>Organic matter </a:t>
            </a:r>
          </a:p>
          <a:p>
            <a:endParaRPr lang="en-US" dirty="0"/>
          </a:p>
        </p:txBody>
      </p:sp>
      <p:sp>
        <p:nvSpPr>
          <p:cNvPr id="4" name="Slide Number Placeholder 3"/>
          <p:cNvSpPr>
            <a:spLocks noGrp="1"/>
          </p:cNvSpPr>
          <p:nvPr>
            <p:ph type="sldNum" sz="quarter" idx="10"/>
          </p:nvPr>
        </p:nvSpPr>
        <p:spPr/>
        <p:txBody>
          <a:bodyPr/>
          <a:lstStyle/>
          <a:p>
            <a:fld id="{7B52F0D6-EE9E-144B-8DFA-279ADAF8BB0C}" type="slidenum">
              <a:rPr lang="en-US" smtClean="0"/>
              <a:t>7</a:t>
            </a:fld>
            <a:endParaRPr lang="en-US"/>
          </a:p>
        </p:txBody>
      </p:sp>
    </p:spTree>
    <p:extLst>
      <p:ext uri="{BB962C8B-B14F-4D97-AF65-F5344CB8AC3E}">
        <p14:creationId xmlns:p14="http://schemas.microsoft.com/office/powerpoint/2010/main" val="51909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combined GPP derived from MODIS</a:t>
            </a:r>
            <a:r>
              <a:rPr lang="en-US" baseline="0" dirty="0" smtClean="0"/>
              <a:t> between 2000-2012 and carbon inventories data from soils, belowground and aboveground for 2000 and 2007. Then we applied a standard </a:t>
            </a:r>
            <a:r>
              <a:rPr lang="en-US" baseline="0" dirty="0" err="1" smtClean="0"/>
              <a:t>euclidian</a:t>
            </a:r>
            <a:r>
              <a:rPr lang="en-US" baseline="0" dirty="0" smtClean="0"/>
              <a:t> distance approach to identify areas of changes. These areas could be gains or losses but are represented by red regions in this figure. Note the importance of the State of Sinaloa who has been overseen by REDD+ activities….also </a:t>
            </a:r>
            <a:r>
              <a:rPr lang="en-US" baseline="0" dirty="0" err="1" smtClean="0"/>
              <a:t>seee</a:t>
            </a:r>
            <a:r>
              <a:rPr lang="en-US" baseline="0" dirty="0" smtClean="0"/>
              <a:t> Chiapas as an important region.</a:t>
            </a:r>
            <a:endParaRPr lang="en-US" dirty="0"/>
          </a:p>
        </p:txBody>
      </p:sp>
      <p:sp>
        <p:nvSpPr>
          <p:cNvPr id="4" name="Slide Number Placeholder 3"/>
          <p:cNvSpPr>
            <a:spLocks noGrp="1"/>
          </p:cNvSpPr>
          <p:nvPr>
            <p:ph type="sldNum" sz="quarter" idx="10"/>
          </p:nvPr>
        </p:nvSpPr>
        <p:spPr/>
        <p:txBody>
          <a:bodyPr/>
          <a:lstStyle/>
          <a:p>
            <a:fld id="{7B52F0D6-EE9E-144B-8DFA-279ADAF8BB0C}" type="slidenum">
              <a:rPr lang="en-US" smtClean="0"/>
              <a:t>9</a:t>
            </a:fld>
            <a:endParaRPr lang="en-US"/>
          </a:p>
        </p:txBody>
      </p:sp>
    </p:spTree>
    <p:extLst>
      <p:ext uri="{BB962C8B-B14F-4D97-AF65-F5344CB8AC3E}">
        <p14:creationId xmlns:p14="http://schemas.microsoft.com/office/powerpoint/2010/main" val="342256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order to identify where are these areas with high</a:t>
            </a:r>
            <a:r>
              <a:rPr lang="en-US" baseline="0" dirty="0" smtClean="0"/>
              <a:t> standard </a:t>
            </a:r>
            <a:r>
              <a:rPr lang="en-US" baseline="0" dirty="0" err="1" smtClean="0"/>
              <a:t>euclidiand</a:t>
            </a:r>
            <a:r>
              <a:rPr lang="en-US" baseline="0" dirty="0" smtClean="0"/>
              <a:t> distances (SED, i.e., areas of high rates of carbon change) we looked at the relationship between SED and the human development index….we found that areas with low HDI are areas with high SED…..so areas where poor people leave are areas with high potential for carbon change in Mexico.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Letters show significant differences in means of SED (ANOVA test followed by a </a:t>
            </a:r>
            <a:r>
              <a:rPr lang="en-US" baseline="0" dirty="0" err="1" smtClean="0"/>
              <a:t>Tukey</a:t>
            </a:r>
            <a:r>
              <a:rPr lang="en-US" baseline="0" dirty="0" smtClean="0"/>
              <a:t> test)</a:t>
            </a:r>
            <a:endParaRPr lang="en-US" dirty="0" smtClean="0"/>
          </a:p>
          <a:p>
            <a:endParaRPr lang="en-US" dirty="0"/>
          </a:p>
        </p:txBody>
      </p:sp>
      <p:sp>
        <p:nvSpPr>
          <p:cNvPr id="4" name="Slide Number Placeholder 3"/>
          <p:cNvSpPr>
            <a:spLocks noGrp="1"/>
          </p:cNvSpPr>
          <p:nvPr>
            <p:ph type="sldNum" sz="quarter" idx="10"/>
          </p:nvPr>
        </p:nvSpPr>
        <p:spPr/>
        <p:txBody>
          <a:bodyPr/>
          <a:lstStyle/>
          <a:p>
            <a:fld id="{7B52F0D6-EE9E-144B-8DFA-279ADAF8BB0C}" type="slidenum">
              <a:rPr lang="en-US" smtClean="0"/>
              <a:t>10</a:t>
            </a:fld>
            <a:endParaRPr lang="en-US"/>
          </a:p>
        </p:txBody>
      </p:sp>
    </p:spTree>
    <p:extLst>
      <p:ext uri="{BB962C8B-B14F-4D97-AF65-F5344CB8AC3E}">
        <p14:creationId xmlns:p14="http://schemas.microsoft.com/office/powerpoint/2010/main" val="233823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7EE101-C8CE-4430-848E-00598B76BAC2}"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74757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EE101-C8CE-4430-848E-00598B76BAC2}"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36708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EE101-C8CE-4430-848E-00598B76BAC2}"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410240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EE101-C8CE-4430-848E-00598B76BAC2}"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149123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EE101-C8CE-4430-848E-00598B76BAC2}"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176143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7EE101-C8CE-4430-848E-00598B76BAC2}"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190193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7EE101-C8CE-4430-848E-00598B76BAC2}" type="datetimeFigureOut">
              <a:rPr lang="en-US" smtClean="0"/>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165029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7EE101-C8CE-4430-848E-00598B76BAC2}" type="datetimeFigureOut">
              <a:rPr lang="en-US" smtClean="0"/>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176753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EE101-C8CE-4430-848E-00598B76BAC2}" type="datetimeFigureOut">
              <a:rPr lang="en-US" smtClean="0"/>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29903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EE101-C8CE-4430-848E-00598B76BAC2}"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211555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EE101-C8CE-4430-848E-00598B76BAC2}"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95E8D-14B4-4A6F-8A83-E51BE549F5E4}" type="slidenum">
              <a:rPr lang="en-US" smtClean="0"/>
              <a:t>‹#›</a:t>
            </a:fld>
            <a:endParaRPr lang="en-US"/>
          </a:p>
        </p:txBody>
      </p:sp>
    </p:spTree>
    <p:extLst>
      <p:ext uri="{BB962C8B-B14F-4D97-AF65-F5344CB8AC3E}">
        <p14:creationId xmlns:p14="http://schemas.microsoft.com/office/powerpoint/2010/main" val="64308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EE101-C8CE-4430-848E-00598B76BAC2}" type="datetimeFigureOut">
              <a:rPr lang="en-US" smtClean="0"/>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95E8D-14B4-4A6F-8A83-E51BE549F5E4}" type="slidenum">
              <a:rPr lang="en-US" smtClean="0"/>
              <a:t>‹#›</a:t>
            </a:fld>
            <a:endParaRPr lang="en-US"/>
          </a:p>
        </p:txBody>
      </p:sp>
    </p:spTree>
    <p:extLst>
      <p:ext uri="{BB962C8B-B14F-4D97-AF65-F5344CB8AC3E}">
        <p14:creationId xmlns:p14="http://schemas.microsoft.com/office/powerpoint/2010/main" val="44474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2800" b="1" dirty="0"/>
              <a:t>A framework for carbon monitoring and </a:t>
            </a:r>
            <a:r>
              <a:rPr lang="en-US" sz="2800" b="1" dirty="0" err="1"/>
              <a:t>upscaling</a:t>
            </a:r>
            <a:r>
              <a:rPr lang="en-US" sz="2800" b="1" dirty="0"/>
              <a:t> in forests across Mexico to support implementation of REDD+</a:t>
            </a:r>
            <a:r>
              <a:rPr lang="en-US" sz="2800" dirty="0"/>
              <a:t/>
            </a:r>
            <a:br>
              <a:rPr lang="en-US" sz="2800" dirty="0"/>
            </a:br>
            <a:endParaRPr lang="en-US" sz="2800" dirty="0"/>
          </a:p>
        </p:txBody>
      </p:sp>
      <p:sp>
        <p:nvSpPr>
          <p:cNvPr id="3" name="Content Placeholder 2"/>
          <p:cNvSpPr>
            <a:spLocks noGrp="1"/>
          </p:cNvSpPr>
          <p:nvPr>
            <p:ph idx="1"/>
          </p:nvPr>
        </p:nvSpPr>
        <p:spPr>
          <a:xfrm>
            <a:off x="533400" y="2895600"/>
            <a:ext cx="8229600" cy="4525963"/>
          </a:xfrm>
        </p:spPr>
        <p:txBody>
          <a:bodyPr>
            <a:normAutofit/>
          </a:bodyPr>
          <a:lstStyle/>
          <a:p>
            <a:pPr marL="0" indent="0">
              <a:buNone/>
            </a:pPr>
            <a:r>
              <a:rPr lang="en-US" sz="1800" b="1" dirty="0"/>
              <a:t>Principal Investigator (PI)</a:t>
            </a:r>
            <a:endParaRPr lang="en-US" sz="1800" dirty="0"/>
          </a:p>
          <a:p>
            <a:pPr marL="0" indent="0">
              <a:buNone/>
            </a:pPr>
            <a:r>
              <a:rPr lang="en-US" sz="1800" dirty="0"/>
              <a:t>Dr. Rodrigo Vargas</a:t>
            </a:r>
          </a:p>
          <a:p>
            <a:pPr marL="0" indent="0">
              <a:buNone/>
            </a:pPr>
            <a:r>
              <a:rPr lang="en-US" sz="1800" dirty="0"/>
              <a:t>Assistant Professor, Plant and Soil Sciences, University of Delaware, Newark, DE, USA</a:t>
            </a:r>
          </a:p>
          <a:p>
            <a:pPr marL="0" indent="0">
              <a:buNone/>
            </a:pPr>
            <a:r>
              <a:rPr lang="en-US" sz="1800" dirty="0"/>
              <a:t> </a:t>
            </a:r>
          </a:p>
          <a:p>
            <a:pPr marL="0" indent="0">
              <a:buNone/>
            </a:pPr>
            <a:r>
              <a:rPr lang="en-US" sz="1800" b="1" dirty="0"/>
              <a:t>Co-Principal Investigators (Co-PI)</a:t>
            </a:r>
            <a:endParaRPr lang="en-US" sz="1800" dirty="0"/>
          </a:p>
          <a:p>
            <a:pPr marL="0" indent="0">
              <a:buNone/>
            </a:pPr>
            <a:r>
              <a:rPr lang="en-US" sz="1800" dirty="0"/>
              <a:t>Dr. Richard </a:t>
            </a:r>
            <a:r>
              <a:rPr lang="en-US" sz="1800" dirty="0" err="1"/>
              <a:t>Birdsey</a:t>
            </a:r>
            <a:endParaRPr lang="en-US" sz="1800" dirty="0"/>
          </a:p>
          <a:p>
            <a:pPr marL="0" indent="0">
              <a:buNone/>
            </a:pPr>
            <a:r>
              <a:rPr lang="en-US" sz="1800" dirty="0"/>
              <a:t>Project Leader, USDA Forest Service, Newtown Square, PA, USA</a:t>
            </a:r>
          </a:p>
          <a:p>
            <a:pPr marL="0" indent="0">
              <a:buNone/>
            </a:pPr>
            <a:r>
              <a:rPr lang="en-US" sz="1800" dirty="0"/>
              <a:t> </a:t>
            </a:r>
          </a:p>
          <a:p>
            <a:pPr marL="0" indent="0">
              <a:buNone/>
            </a:pPr>
            <a:r>
              <a:rPr lang="en-US" sz="1800" dirty="0"/>
              <a:t>Dr. </a:t>
            </a:r>
            <a:r>
              <a:rPr lang="en-US" sz="1800" dirty="0" err="1"/>
              <a:t>Kristofer</a:t>
            </a:r>
            <a:r>
              <a:rPr lang="en-US" sz="1800" dirty="0"/>
              <a:t> Johnson</a:t>
            </a:r>
          </a:p>
          <a:p>
            <a:pPr marL="0" indent="0">
              <a:buNone/>
            </a:pPr>
            <a:r>
              <a:rPr lang="en-US" sz="1800" dirty="0"/>
              <a:t>Research Biologist, USDA Forest Service, Newtown Square, PA, USA</a:t>
            </a:r>
          </a:p>
          <a:p>
            <a:pPr marL="0" indent="0">
              <a:buNone/>
            </a:pPr>
            <a:endParaRPr lang="en-US" sz="1800" dirty="0"/>
          </a:p>
        </p:txBody>
      </p:sp>
    </p:spTree>
    <p:extLst>
      <p:ext uri="{BB962C8B-B14F-4D97-AF65-F5344CB8AC3E}">
        <p14:creationId xmlns:p14="http://schemas.microsoft.com/office/powerpoint/2010/main" val="3527095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61553" y="1066800"/>
            <a:ext cx="14692847" cy="4648200"/>
          </a:xfrm>
          <a:prstGeom prst="rect">
            <a:avLst/>
          </a:prstGeom>
        </p:spPr>
      </p:pic>
      <p:sp>
        <p:nvSpPr>
          <p:cNvPr id="6" name="TextBox 5"/>
          <p:cNvSpPr txBox="1"/>
          <p:nvPr/>
        </p:nvSpPr>
        <p:spPr>
          <a:xfrm rot="16200000">
            <a:off x="-427105" y="3031658"/>
            <a:ext cx="3384648" cy="369332"/>
          </a:xfrm>
          <a:prstGeom prst="rect">
            <a:avLst/>
          </a:prstGeom>
          <a:noFill/>
        </p:spPr>
        <p:txBody>
          <a:bodyPr wrap="none" rtlCol="0">
            <a:spAutoFit/>
          </a:bodyPr>
          <a:lstStyle/>
          <a:p>
            <a:r>
              <a:rPr lang="en-US" dirty="0" smtClean="0"/>
              <a:t>Mean Standard Euclidian Distance</a:t>
            </a:r>
            <a:endParaRPr lang="en-US" dirty="0"/>
          </a:p>
        </p:txBody>
      </p:sp>
      <p:sp>
        <p:nvSpPr>
          <p:cNvPr id="7" name="TextBox 6"/>
          <p:cNvSpPr txBox="1"/>
          <p:nvPr/>
        </p:nvSpPr>
        <p:spPr>
          <a:xfrm>
            <a:off x="3747553" y="5257800"/>
            <a:ext cx="2762295" cy="369332"/>
          </a:xfrm>
          <a:prstGeom prst="rect">
            <a:avLst/>
          </a:prstGeom>
          <a:noFill/>
        </p:spPr>
        <p:txBody>
          <a:bodyPr wrap="none" rtlCol="0">
            <a:spAutoFit/>
          </a:bodyPr>
          <a:lstStyle/>
          <a:p>
            <a:r>
              <a:rPr lang="en-US" dirty="0" smtClean="0"/>
              <a:t>Human Development Index</a:t>
            </a:r>
            <a:endParaRPr lang="en-US" dirty="0"/>
          </a:p>
        </p:txBody>
      </p:sp>
      <p:sp>
        <p:nvSpPr>
          <p:cNvPr id="8" name="TextBox 7"/>
          <p:cNvSpPr txBox="1"/>
          <p:nvPr/>
        </p:nvSpPr>
        <p:spPr>
          <a:xfrm>
            <a:off x="2756953" y="4953000"/>
            <a:ext cx="777451" cy="276999"/>
          </a:xfrm>
          <a:prstGeom prst="rect">
            <a:avLst/>
          </a:prstGeom>
          <a:solidFill>
            <a:schemeClr val="bg1"/>
          </a:solidFill>
        </p:spPr>
        <p:txBody>
          <a:bodyPr wrap="none" rtlCol="0">
            <a:spAutoFit/>
          </a:bodyPr>
          <a:lstStyle/>
          <a:p>
            <a:r>
              <a:rPr lang="en-US" sz="1200" dirty="0" smtClean="0"/>
              <a:t>0.36-0.57</a:t>
            </a:r>
            <a:endParaRPr lang="en-US" sz="1200" dirty="0"/>
          </a:p>
        </p:txBody>
      </p:sp>
      <p:sp>
        <p:nvSpPr>
          <p:cNvPr id="9" name="TextBox 8"/>
          <p:cNvSpPr txBox="1"/>
          <p:nvPr/>
        </p:nvSpPr>
        <p:spPr>
          <a:xfrm>
            <a:off x="3747553" y="4953000"/>
            <a:ext cx="777451" cy="276999"/>
          </a:xfrm>
          <a:prstGeom prst="rect">
            <a:avLst/>
          </a:prstGeom>
          <a:solidFill>
            <a:schemeClr val="bg1"/>
          </a:solidFill>
        </p:spPr>
        <p:txBody>
          <a:bodyPr wrap="none" rtlCol="0">
            <a:spAutoFit/>
          </a:bodyPr>
          <a:lstStyle/>
          <a:p>
            <a:r>
              <a:rPr lang="en-US" sz="1200" dirty="0" smtClean="0"/>
              <a:t>0.58-0.62</a:t>
            </a:r>
            <a:endParaRPr lang="en-US" sz="1200" dirty="0"/>
          </a:p>
        </p:txBody>
      </p:sp>
      <p:sp>
        <p:nvSpPr>
          <p:cNvPr id="10" name="TextBox 9"/>
          <p:cNvSpPr txBox="1"/>
          <p:nvPr/>
        </p:nvSpPr>
        <p:spPr>
          <a:xfrm>
            <a:off x="4738153" y="4953000"/>
            <a:ext cx="777451" cy="276999"/>
          </a:xfrm>
          <a:prstGeom prst="rect">
            <a:avLst/>
          </a:prstGeom>
          <a:solidFill>
            <a:schemeClr val="bg1"/>
          </a:solidFill>
        </p:spPr>
        <p:txBody>
          <a:bodyPr wrap="none" rtlCol="0">
            <a:spAutoFit/>
          </a:bodyPr>
          <a:lstStyle/>
          <a:p>
            <a:r>
              <a:rPr lang="en-US" sz="1200" dirty="0" smtClean="0"/>
              <a:t>0.63-0.66</a:t>
            </a:r>
            <a:endParaRPr lang="en-US" sz="1200" dirty="0"/>
          </a:p>
        </p:txBody>
      </p:sp>
      <p:sp>
        <p:nvSpPr>
          <p:cNvPr id="11" name="TextBox 10"/>
          <p:cNvSpPr txBox="1"/>
          <p:nvPr/>
        </p:nvSpPr>
        <p:spPr>
          <a:xfrm>
            <a:off x="5728753" y="4953000"/>
            <a:ext cx="699455" cy="276999"/>
          </a:xfrm>
          <a:prstGeom prst="rect">
            <a:avLst/>
          </a:prstGeom>
          <a:solidFill>
            <a:schemeClr val="bg1"/>
          </a:solidFill>
        </p:spPr>
        <p:txBody>
          <a:bodyPr wrap="none" rtlCol="0">
            <a:spAutoFit/>
          </a:bodyPr>
          <a:lstStyle/>
          <a:p>
            <a:r>
              <a:rPr lang="en-US" sz="1200" dirty="0" smtClean="0"/>
              <a:t>0.67-0.7</a:t>
            </a:r>
            <a:endParaRPr lang="en-US" sz="1200" dirty="0"/>
          </a:p>
        </p:txBody>
      </p:sp>
      <p:sp>
        <p:nvSpPr>
          <p:cNvPr id="12" name="TextBox 11"/>
          <p:cNvSpPr txBox="1"/>
          <p:nvPr/>
        </p:nvSpPr>
        <p:spPr>
          <a:xfrm>
            <a:off x="6781898" y="4953000"/>
            <a:ext cx="777451" cy="276999"/>
          </a:xfrm>
          <a:prstGeom prst="rect">
            <a:avLst/>
          </a:prstGeom>
          <a:solidFill>
            <a:schemeClr val="bg1"/>
          </a:solidFill>
        </p:spPr>
        <p:txBody>
          <a:bodyPr wrap="none" rtlCol="0">
            <a:spAutoFit/>
          </a:bodyPr>
          <a:lstStyle/>
          <a:p>
            <a:r>
              <a:rPr lang="en-US" sz="1200" dirty="0" smtClean="0"/>
              <a:t>0.71-0.91</a:t>
            </a:r>
            <a:endParaRPr lang="en-US" sz="1200" dirty="0"/>
          </a:p>
        </p:txBody>
      </p:sp>
      <p:sp>
        <p:nvSpPr>
          <p:cNvPr id="13" name="TextBox 12"/>
          <p:cNvSpPr txBox="1"/>
          <p:nvPr/>
        </p:nvSpPr>
        <p:spPr>
          <a:xfrm>
            <a:off x="2756953" y="6019800"/>
            <a:ext cx="568447" cy="369332"/>
          </a:xfrm>
          <a:prstGeom prst="rect">
            <a:avLst/>
          </a:prstGeom>
          <a:noFill/>
        </p:spPr>
        <p:txBody>
          <a:bodyPr wrap="none" rtlCol="0">
            <a:spAutoFit/>
          </a:bodyPr>
          <a:lstStyle/>
          <a:p>
            <a:r>
              <a:rPr lang="en-US" dirty="0" smtClean="0"/>
              <a:t>Low</a:t>
            </a:r>
            <a:endParaRPr lang="en-US" dirty="0"/>
          </a:p>
        </p:txBody>
      </p:sp>
      <p:sp>
        <p:nvSpPr>
          <p:cNvPr id="14" name="TextBox 13"/>
          <p:cNvSpPr txBox="1"/>
          <p:nvPr/>
        </p:nvSpPr>
        <p:spPr>
          <a:xfrm>
            <a:off x="6871753" y="6019800"/>
            <a:ext cx="611390" cy="369332"/>
          </a:xfrm>
          <a:prstGeom prst="rect">
            <a:avLst/>
          </a:prstGeom>
          <a:noFill/>
        </p:spPr>
        <p:txBody>
          <a:bodyPr wrap="none" rtlCol="0">
            <a:spAutoFit/>
          </a:bodyPr>
          <a:lstStyle/>
          <a:p>
            <a:r>
              <a:rPr lang="en-US" dirty="0" smtClean="0"/>
              <a:t>High</a:t>
            </a:r>
            <a:endParaRPr lang="en-US" dirty="0"/>
          </a:p>
        </p:txBody>
      </p:sp>
      <p:cxnSp>
        <p:nvCxnSpPr>
          <p:cNvPr id="16" name="Straight Arrow Connector 15"/>
          <p:cNvCxnSpPr/>
          <p:nvPr/>
        </p:nvCxnSpPr>
        <p:spPr>
          <a:xfrm>
            <a:off x="2680753" y="5867400"/>
            <a:ext cx="4953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061753" y="1600200"/>
            <a:ext cx="295236" cy="369332"/>
          </a:xfrm>
          <a:prstGeom prst="rect">
            <a:avLst/>
          </a:prstGeom>
          <a:noFill/>
        </p:spPr>
        <p:txBody>
          <a:bodyPr wrap="none" rtlCol="0">
            <a:spAutoFit/>
          </a:bodyPr>
          <a:lstStyle/>
          <a:p>
            <a:r>
              <a:rPr lang="en-US" dirty="0" smtClean="0"/>
              <a:t>a</a:t>
            </a:r>
            <a:endParaRPr lang="en-US" dirty="0"/>
          </a:p>
        </p:txBody>
      </p:sp>
      <p:sp>
        <p:nvSpPr>
          <p:cNvPr id="19" name="TextBox 18"/>
          <p:cNvSpPr txBox="1"/>
          <p:nvPr/>
        </p:nvSpPr>
        <p:spPr>
          <a:xfrm>
            <a:off x="3976153" y="1752600"/>
            <a:ext cx="305943" cy="369332"/>
          </a:xfrm>
          <a:prstGeom prst="rect">
            <a:avLst/>
          </a:prstGeom>
          <a:noFill/>
        </p:spPr>
        <p:txBody>
          <a:bodyPr wrap="none" rtlCol="0">
            <a:spAutoFit/>
          </a:bodyPr>
          <a:lstStyle/>
          <a:p>
            <a:r>
              <a:rPr lang="en-US" dirty="0"/>
              <a:t>b</a:t>
            </a:r>
          </a:p>
        </p:txBody>
      </p:sp>
      <p:sp>
        <p:nvSpPr>
          <p:cNvPr id="20" name="TextBox 19"/>
          <p:cNvSpPr txBox="1"/>
          <p:nvPr/>
        </p:nvSpPr>
        <p:spPr>
          <a:xfrm>
            <a:off x="4966753" y="2286000"/>
            <a:ext cx="282274" cy="369332"/>
          </a:xfrm>
          <a:prstGeom prst="rect">
            <a:avLst/>
          </a:prstGeom>
          <a:noFill/>
        </p:spPr>
        <p:txBody>
          <a:bodyPr wrap="none" rtlCol="0">
            <a:spAutoFit/>
          </a:bodyPr>
          <a:lstStyle/>
          <a:p>
            <a:r>
              <a:rPr lang="en-US" dirty="0"/>
              <a:t>c</a:t>
            </a:r>
          </a:p>
        </p:txBody>
      </p:sp>
      <p:sp>
        <p:nvSpPr>
          <p:cNvPr id="21" name="TextBox 20"/>
          <p:cNvSpPr txBox="1"/>
          <p:nvPr/>
        </p:nvSpPr>
        <p:spPr>
          <a:xfrm>
            <a:off x="5957353" y="2590800"/>
            <a:ext cx="305943" cy="369332"/>
          </a:xfrm>
          <a:prstGeom prst="rect">
            <a:avLst/>
          </a:prstGeom>
          <a:noFill/>
        </p:spPr>
        <p:txBody>
          <a:bodyPr wrap="none" rtlCol="0">
            <a:spAutoFit/>
          </a:bodyPr>
          <a:lstStyle/>
          <a:p>
            <a:r>
              <a:rPr lang="en-US" dirty="0"/>
              <a:t>d</a:t>
            </a:r>
          </a:p>
        </p:txBody>
      </p:sp>
      <p:sp>
        <p:nvSpPr>
          <p:cNvPr id="22" name="TextBox 21"/>
          <p:cNvSpPr txBox="1"/>
          <p:nvPr/>
        </p:nvSpPr>
        <p:spPr>
          <a:xfrm>
            <a:off x="6947953" y="2895600"/>
            <a:ext cx="299519" cy="369332"/>
          </a:xfrm>
          <a:prstGeom prst="rect">
            <a:avLst/>
          </a:prstGeom>
          <a:noFill/>
        </p:spPr>
        <p:txBody>
          <a:bodyPr wrap="none" rtlCol="0">
            <a:spAutoFit/>
          </a:bodyPr>
          <a:lstStyle/>
          <a:p>
            <a:r>
              <a:rPr lang="en-US" dirty="0"/>
              <a:t>e</a:t>
            </a:r>
          </a:p>
        </p:txBody>
      </p:sp>
    </p:spTree>
    <p:extLst>
      <p:ext uri="{BB962C8B-B14F-4D97-AF65-F5344CB8AC3E}">
        <p14:creationId xmlns:p14="http://schemas.microsoft.com/office/powerpoint/2010/main" val="1881843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82000" cy="868362"/>
          </a:xfrm>
        </p:spPr>
        <p:txBody>
          <a:bodyPr>
            <a:normAutofit fontScale="90000"/>
          </a:bodyPr>
          <a:lstStyle/>
          <a:p>
            <a:r>
              <a:rPr lang="en-US" sz="3600" b="1" dirty="0" smtClean="0"/>
              <a:t>Causes of Forest Disturbances by Country</a:t>
            </a:r>
            <a:br>
              <a:rPr lang="en-US" sz="3600" b="1" dirty="0" smtClean="0"/>
            </a:br>
            <a:r>
              <a:rPr lang="en-US" sz="2700" b="1" dirty="0" smtClean="0"/>
              <a:t>Not including Indirect Human-Induced</a:t>
            </a:r>
            <a:endParaRPr lang="en-US" sz="27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859021"/>
              </p:ext>
            </p:extLst>
          </p:nvPr>
        </p:nvGraphicFramePr>
        <p:xfrm>
          <a:off x="457200" y="139229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38200" y="1123890"/>
            <a:ext cx="6781800" cy="400110"/>
          </a:xfrm>
          <a:prstGeom prst="rect">
            <a:avLst/>
          </a:prstGeom>
          <a:noFill/>
        </p:spPr>
        <p:txBody>
          <a:bodyPr wrap="square" rtlCol="0">
            <a:spAutoFit/>
          </a:bodyPr>
          <a:lstStyle/>
          <a:p>
            <a:r>
              <a:rPr lang="es-ES" sz="2000" b="1" dirty="0" err="1" smtClean="0"/>
              <a:t>Percentage</a:t>
            </a:r>
            <a:r>
              <a:rPr lang="es-ES" sz="2000" b="1" dirty="0" smtClean="0"/>
              <a:t> of </a:t>
            </a:r>
            <a:r>
              <a:rPr lang="es-ES" sz="2000" b="1" dirty="0" err="1" smtClean="0"/>
              <a:t>disturbed</a:t>
            </a:r>
            <a:r>
              <a:rPr lang="es-ES" sz="2000" b="1" dirty="0" smtClean="0"/>
              <a:t> </a:t>
            </a:r>
            <a:r>
              <a:rPr lang="es-ES" sz="2000" b="1" dirty="0" err="1" smtClean="0"/>
              <a:t>forest</a:t>
            </a:r>
            <a:r>
              <a:rPr lang="es-ES" sz="2000" b="1" dirty="0" smtClean="0"/>
              <a:t> </a:t>
            </a:r>
            <a:r>
              <a:rPr lang="es-ES" sz="2000" b="1" dirty="0" err="1" smtClean="0"/>
              <a:t>land</a:t>
            </a:r>
            <a:r>
              <a:rPr lang="es-ES" sz="2000" b="1" dirty="0" smtClean="0"/>
              <a:t> </a:t>
            </a:r>
            <a:r>
              <a:rPr lang="es-ES" sz="2000" b="1" dirty="0" err="1" smtClean="0"/>
              <a:t>by</a:t>
            </a:r>
            <a:r>
              <a:rPr lang="es-ES" sz="2000" b="1" dirty="0" smtClean="0"/>
              <a:t> cause, per </a:t>
            </a:r>
            <a:r>
              <a:rPr lang="es-ES" sz="2000" b="1" dirty="0" err="1" smtClean="0"/>
              <a:t>year</a:t>
            </a:r>
            <a:endParaRPr lang="es-ES" sz="2000" b="1" dirty="0"/>
          </a:p>
        </p:txBody>
      </p:sp>
      <p:sp>
        <p:nvSpPr>
          <p:cNvPr id="4" name="TextBox 3"/>
          <p:cNvSpPr txBox="1"/>
          <p:nvPr/>
        </p:nvSpPr>
        <p:spPr>
          <a:xfrm>
            <a:off x="6019800" y="5943600"/>
            <a:ext cx="762000" cy="369332"/>
          </a:xfrm>
          <a:prstGeom prst="rect">
            <a:avLst/>
          </a:prstGeom>
          <a:noFill/>
        </p:spPr>
        <p:txBody>
          <a:bodyPr wrap="square" rtlCol="0">
            <a:spAutoFit/>
          </a:bodyPr>
          <a:lstStyle/>
          <a:p>
            <a:r>
              <a:rPr lang="en-US" b="1" dirty="0" smtClean="0"/>
              <a:t>3.2%</a:t>
            </a:r>
            <a:endParaRPr lang="en-US" b="1" dirty="0"/>
          </a:p>
        </p:txBody>
      </p:sp>
      <p:sp>
        <p:nvSpPr>
          <p:cNvPr id="6" name="TextBox 5"/>
          <p:cNvSpPr txBox="1"/>
          <p:nvPr/>
        </p:nvSpPr>
        <p:spPr>
          <a:xfrm>
            <a:off x="3962400" y="5943600"/>
            <a:ext cx="762000" cy="369332"/>
          </a:xfrm>
          <a:prstGeom prst="rect">
            <a:avLst/>
          </a:prstGeom>
          <a:noFill/>
        </p:spPr>
        <p:txBody>
          <a:bodyPr wrap="square" rtlCol="0">
            <a:spAutoFit/>
          </a:bodyPr>
          <a:lstStyle/>
          <a:p>
            <a:r>
              <a:rPr lang="en-US" b="1" dirty="0" smtClean="0"/>
              <a:t>2.9%</a:t>
            </a:r>
            <a:endParaRPr lang="en-US" b="1" dirty="0"/>
          </a:p>
        </p:txBody>
      </p:sp>
      <p:sp>
        <p:nvSpPr>
          <p:cNvPr id="7" name="TextBox 6"/>
          <p:cNvSpPr txBox="1"/>
          <p:nvPr/>
        </p:nvSpPr>
        <p:spPr>
          <a:xfrm>
            <a:off x="1828800" y="5957669"/>
            <a:ext cx="762000" cy="369332"/>
          </a:xfrm>
          <a:prstGeom prst="rect">
            <a:avLst/>
          </a:prstGeom>
          <a:noFill/>
        </p:spPr>
        <p:txBody>
          <a:bodyPr wrap="square" rtlCol="0">
            <a:spAutoFit/>
          </a:bodyPr>
          <a:lstStyle/>
          <a:p>
            <a:r>
              <a:rPr lang="en-US" b="1" dirty="0" smtClean="0"/>
              <a:t>2.1%</a:t>
            </a:r>
            <a:endParaRPr lang="en-US" b="1" dirty="0"/>
          </a:p>
        </p:txBody>
      </p:sp>
      <p:sp>
        <p:nvSpPr>
          <p:cNvPr id="8" name="TextBox 7"/>
          <p:cNvSpPr txBox="1"/>
          <p:nvPr/>
        </p:nvSpPr>
        <p:spPr>
          <a:xfrm>
            <a:off x="1828800" y="6327001"/>
            <a:ext cx="5105400" cy="369332"/>
          </a:xfrm>
          <a:prstGeom prst="rect">
            <a:avLst/>
          </a:prstGeom>
          <a:noFill/>
        </p:spPr>
        <p:txBody>
          <a:bodyPr wrap="square" rtlCol="0">
            <a:spAutoFit/>
          </a:bodyPr>
          <a:lstStyle/>
          <a:p>
            <a:pPr algn="ctr"/>
            <a:r>
              <a:rPr lang="en-US" b="1" dirty="0" smtClean="0"/>
              <a:t>Percentage of forest land disturbed annually</a:t>
            </a:r>
            <a:endParaRPr lang="en-US" b="1" dirty="0"/>
          </a:p>
        </p:txBody>
      </p:sp>
      <p:sp>
        <p:nvSpPr>
          <p:cNvPr id="9" name="TextBox 8"/>
          <p:cNvSpPr txBox="1"/>
          <p:nvPr/>
        </p:nvSpPr>
        <p:spPr>
          <a:xfrm>
            <a:off x="6685128" y="1676400"/>
            <a:ext cx="1524000" cy="1200329"/>
          </a:xfrm>
          <a:prstGeom prst="rect">
            <a:avLst/>
          </a:prstGeom>
          <a:solidFill>
            <a:schemeClr val="bg1"/>
          </a:solidFill>
          <a:ln>
            <a:solidFill>
              <a:schemeClr val="tx1"/>
            </a:solidFill>
          </a:ln>
        </p:spPr>
        <p:txBody>
          <a:bodyPr wrap="square" rtlCol="0">
            <a:spAutoFit/>
          </a:bodyPr>
          <a:lstStyle/>
          <a:p>
            <a:r>
              <a:rPr lang="en-US" dirty="0" smtClean="0"/>
              <a:t>Mostly deforestation and forest degradation</a:t>
            </a:r>
            <a:endParaRPr lang="en-US" dirty="0"/>
          </a:p>
        </p:txBody>
      </p:sp>
      <p:cxnSp>
        <p:nvCxnSpPr>
          <p:cNvPr id="11" name="Straight Connector 10"/>
          <p:cNvCxnSpPr/>
          <p:nvPr/>
        </p:nvCxnSpPr>
        <p:spPr>
          <a:xfrm flipV="1">
            <a:off x="6400800" y="1676400"/>
            <a:ext cx="284328"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00800" y="2276564"/>
            <a:ext cx="284328" cy="600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509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b="1" dirty="0" smtClean="0">
                <a:solidFill>
                  <a:prstClr val="black"/>
                </a:solidFill>
              </a:rPr>
              <a:t>Results from Year 1</a:t>
            </a:r>
            <a:endParaRPr lang="en-US" sz="36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440599435"/>
              </p:ext>
            </p:extLst>
          </p:nvPr>
        </p:nvGraphicFramePr>
        <p:xfrm>
          <a:off x="533400" y="609600"/>
          <a:ext cx="8229600" cy="6082058"/>
        </p:xfrm>
        <a:graphic>
          <a:graphicData uri="http://schemas.openxmlformats.org/drawingml/2006/table">
            <a:tbl>
              <a:tblPr firstRow="1" bandRow="1">
                <a:tableStyleId>{5940675A-B579-460E-94D1-54222C63F5DA}</a:tableStyleId>
              </a:tblPr>
              <a:tblGrid>
                <a:gridCol w="4114800"/>
                <a:gridCol w="4114800"/>
              </a:tblGrid>
              <a:tr h="0">
                <a:tc>
                  <a:txBody>
                    <a:bodyPr/>
                    <a:lstStyle/>
                    <a:p>
                      <a:pPr algn="ctr"/>
                      <a:r>
                        <a:rPr lang="en-US" sz="2800" u="none" dirty="0" smtClean="0"/>
                        <a:t>Activity</a:t>
                      </a:r>
                      <a:endParaRPr lang="en-US" sz="2800" u="none" dirty="0"/>
                    </a:p>
                  </a:txBody>
                  <a:tcPr/>
                </a:tc>
                <a:tc>
                  <a:txBody>
                    <a:bodyPr/>
                    <a:lstStyle/>
                    <a:p>
                      <a:pPr algn="ctr"/>
                      <a:r>
                        <a:rPr lang="en-US" sz="2800" u="none" dirty="0" smtClean="0"/>
                        <a:t>Data (status)</a:t>
                      </a:r>
                      <a:endParaRPr lang="en-US" sz="2800" dirty="0"/>
                    </a:p>
                  </a:txBody>
                  <a:tcPr/>
                </a:tc>
              </a:tr>
              <a:tr h="1691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 Continued data collections at 2 sites – </a:t>
                      </a:r>
                      <a:r>
                        <a:rPr lang="en-US" sz="2000" dirty="0" err="1" smtClean="0"/>
                        <a:t>Atopixco</a:t>
                      </a:r>
                      <a:r>
                        <a:rPr lang="en-US" sz="2000" baseline="0" dirty="0" smtClean="0"/>
                        <a:t> and</a:t>
                      </a:r>
                      <a:r>
                        <a:rPr lang="en-US" sz="2000" dirty="0" smtClean="0"/>
                        <a:t> </a:t>
                      </a:r>
                      <a:r>
                        <a:rPr lang="en-US" sz="2000" dirty="0" err="1" smtClean="0"/>
                        <a:t>Kiuic</a:t>
                      </a:r>
                      <a:r>
                        <a:rPr lang="en-US" sz="2000" dirty="0" smtClean="0"/>
                        <a:t>.</a:t>
                      </a:r>
                    </a:p>
                    <a:p>
                      <a:endParaRPr lang="en-US" sz="2000" dirty="0"/>
                    </a:p>
                  </a:txBody>
                  <a:tcPr/>
                </a:tc>
                <a:tc>
                  <a:txBody>
                    <a:bodyPr/>
                    <a:lstStyle/>
                    <a:p>
                      <a:pPr marL="342900" indent="-342900">
                        <a:buFont typeface="Arial" panose="020B0604020202020204" pitchFamily="34" charset="0"/>
                        <a:buChar char="•"/>
                      </a:pPr>
                      <a:r>
                        <a:rPr lang="en-US" sz="2000" dirty="0" smtClean="0"/>
                        <a:t>Aboveground biomass (100%)</a:t>
                      </a:r>
                    </a:p>
                    <a:p>
                      <a:pPr marL="342900" indent="-342900">
                        <a:buFont typeface="Arial" panose="020B0604020202020204" pitchFamily="34" charset="0"/>
                        <a:buChar char="•"/>
                      </a:pPr>
                      <a:r>
                        <a:rPr lang="en-US" sz="2000" dirty="0" smtClean="0"/>
                        <a:t>Down</a:t>
                      </a:r>
                      <a:r>
                        <a:rPr lang="en-US" sz="2000" baseline="0" dirty="0" smtClean="0"/>
                        <a:t> woody debris (100%)</a:t>
                      </a:r>
                      <a:endParaRPr lang="en-US" sz="2000" dirty="0" smtClean="0"/>
                    </a:p>
                    <a:p>
                      <a:pPr marL="342900" indent="-342900">
                        <a:buFont typeface="Arial" panose="020B0604020202020204" pitchFamily="34" charset="0"/>
                        <a:buChar char="•"/>
                      </a:pPr>
                      <a:r>
                        <a:rPr lang="en-US" sz="2000" dirty="0" smtClean="0"/>
                        <a:t>Soil</a:t>
                      </a:r>
                      <a:r>
                        <a:rPr lang="en-US" sz="2000" baseline="0" dirty="0" smtClean="0"/>
                        <a:t> bulk density (100%)</a:t>
                      </a:r>
                      <a:endParaRPr lang="en-US" sz="2000" dirty="0" smtClean="0"/>
                    </a:p>
                    <a:p>
                      <a:pPr marL="342900" indent="-342900">
                        <a:buFont typeface="Arial" panose="020B0604020202020204" pitchFamily="34" charset="0"/>
                        <a:buChar char="•"/>
                      </a:pPr>
                      <a:r>
                        <a:rPr lang="en-US" sz="2000" dirty="0" smtClean="0"/>
                        <a:t>Lab soil analyses</a:t>
                      </a:r>
                      <a:r>
                        <a:rPr lang="en-US" sz="2000" baseline="0" dirty="0" smtClean="0"/>
                        <a:t> - C, N, texture, water holding capacity (~50%)</a:t>
                      </a:r>
                      <a:endParaRPr lang="en-US" sz="2000" dirty="0"/>
                    </a:p>
                  </a:txBody>
                  <a:tcPr/>
                </a:tc>
              </a:tr>
              <a:tr h="1406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 Established new data collections at 2 site – Alamos</a:t>
                      </a:r>
                      <a:r>
                        <a:rPr lang="en-US" sz="2000" baseline="0" dirty="0" smtClean="0"/>
                        <a:t> and La </a:t>
                      </a:r>
                      <a:r>
                        <a:rPr lang="en-US" sz="2000" baseline="0" dirty="0" err="1" smtClean="0"/>
                        <a:t>Encrucijada</a:t>
                      </a:r>
                      <a:r>
                        <a:rPr lang="en-US" sz="2000" dirty="0" smtClean="0"/>
                        <a:t> </a:t>
                      </a:r>
                    </a:p>
                    <a:p>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Aboveground</a:t>
                      </a:r>
                      <a:r>
                        <a:rPr lang="en-US" sz="2000" baseline="0" dirty="0" smtClean="0"/>
                        <a:t> biomass (~20%)</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Down woody debris (~75%)</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Soil bulk density (~90%)</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Lab soil analyses (0%)</a:t>
                      </a:r>
                      <a:endParaRPr lang="en-US" sz="2000" dirty="0" smtClean="0"/>
                    </a:p>
                  </a:txBody>
                  <a:tcPr/>
                </a:tc>
              </a:tr>
              <a:tr h="1676400">
                <a:tc>
                  <a:txBody>
                    <a:bodyPr/>
                    <a:lstStyle/>
                    <a:p>
                      <a:r>
                        <a:rPr lang="en-US" sz="2000" dirty="0" smtClean="0"/>
                        <a:t>3.</a:t>
                      </a:r>
                      <a:r>
                        <a:rPr lang="en-US" sz="2000" baseline="0" dirty="0" smtClean="0"/>
                        <a:t> Started DNDC modeling at </a:t>
                      </a:r>
                      <a:r>
                        <a:rPr lang="en-US" sz="2000" baseline="0" dirty="0" err="1" smtClean="0"/>
                        <a:t>Atopixco</a:t>
                      </a:r>
                      <a:r>
                        <a:rPr lang="en-US" sz="2000" baseline="0" dirty="0" smtClean="0"/>
                        <a:t> and </a:t>
                      </a:r>
                      <a:r>
                        <a:rPr lang="en-US" sz="2000" baseline="0" dirty="0" err="1" smtClean="0"/>
                        <a:t>Kiuic</a:t>
                      </a:r>
                      <a:r>
                        <a:rPr lang="en-US" sz="2000" baseline="0" dirty="0" smtClean="0"/>
                        <a:t>. </a:t>
                      </a:r>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err="1" smtClean="0"/>
                        <a:t>Kiuic</a:t>
                      </a:r>
                      <a:r>
                        <a:rPr lang="en-US" sz="2000" dirty="0" smtClean="0"/>
                        <a:t>: NEP outputs finished</a:t>
                      </a:r>
                      <a:r>
                        <a:rPr lang="en-US" sz="2000" baseline="0" dirty="0" smtClean="0"/>
                        <a:t> – Dai et al. 2014.</a:t>
                      </a:r>
                      <a:r>
                        <a:rPr lang="en-US" sz="2000" dirty="0" smtClean="0"/>
                        <a:t> (</a:t>
                      </a:r>
                      <a:r>
                        <a:rPr lang="en-US" sz="2000" baseline="0" dirty="0" smtClean="0"/>
                        <a:t>but could use refining with new data)</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err="1" smtClean="0"/>
                        <a:t>Atopixico</a:t>
                      </a:r>
                      <a:r>
                        <a:rPr lang="en-US" sz="2000" baseline="0" dirty="0" smtClean="0"/>
                        <a:t>: model calibrating stage for baseline NPP/GPP.</a:t>
                      </a:r>
                    </a:p>
                  </a:txBody>
                  <a:tcPr/>
                </a:tc>
              </a:tr>
              <a:tr h="788922">
                <a:tc>
                  <a:txBody>
                    <a:bodyPr/>
                    <a:lstStyle/>
                    <a:p>
                      <a:r>
                        <a:rPr lang="en-US" sz="2000" dirty="0" smtClean="0"/>
                        <a:t>4.- Identification of hotspots of carbon change across Mexico</a:t>
                      </a:r>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Preliminarily assessment of SED between 2000-2010</a:t>
                      </a:r>
                      <a:endParaRPr lang="en-US" sz="2000" baseline="0" dirty="0" smtClean="0"/>
                    </a:p>
                  </a:txBody>
                  <a:tcPr/>
                </a:tc>
              </a:tr>
            </a:tbl>
          </a:graphicData>
        </a:graphic>
      </p:graphicFrame>
    </p:spTree>
    <p:extLst>
      <p:ext uri="{BB962C8B-B14F-4D97-AF65-F5344CB8AC3E}">
        <p14:creationId xmlns:p14="http://schemas.microsoft.com/office/powerpoint/2010/main" val="2889346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Plan</a:t>
            </a:r>
            <a:endParaRPr lang="en-US" dirty="0"/>
          </a:p>
        </p:txBody>
      </p:sp>
      <p:sp>
        <p:nvSpPr>
          <p:cNvPr id="5" name="Content Placeholder 4"/>
          <p:cNvSpPr>
            <a:spLocks noGrp="1"/>
          </p:cNvSpPr>
          <p:nvPr>
            <p:ph idx="1"/>
          </p:nvPr>
        </p:nvSpPr>
        <p:spPr/>
        <p:txBody>
          <a:bodyPr>
            <a:normAutofit fontScale="70000" lnSpcReduction="20000"/>
          </a:bodyPr>
          <a:lstStyle/>
          <a:p>
            <a:pPr marL="0" indent="0">
              <a:buNone/>
            </a:pPr>
            <a:r>
              <a:rPr lang="en-US" b="1" dirty="0"/>
              <a:t>Year 1–3</a:t>
            </a:r>
          </a:p>
          <a:p>
            <a:r>
              <a:rPr lang="en-US" i="1" dirty="0"/>
              <a:t>Objective 1: Standardize ongoing methodologies across sites.</a:t>
            </a:r>
          </a:p>
          <a:p>
            <a:pPr lvl="1"/>
            <a:r>
              <a:rPr lang="en-US" dirty="0"/>
              <a:t>Coordinate across sites to establish standardize data collection and data framework for </a:t>
            </a:r>
            <a:r>
              <a:rPr lang="en-US" dirty="0" smtClean="0"/>
              <a:t>modeling, validation</a:t>
            </a:r>
            <a:r>
              <a:rPr lang="en-US" dirty="0"/>
              <a:t>, and scaling purposes.</a:t>
            </a:r>
          </a:p>
          <a:p>
            <a:pPr marL="0" indent="0">
              <a:buNone/>
            </a:pPr>
            <a:r>
              <a:rPr lang="en-US" b="1" dirty="0"/>
              <a:t>Year 1–3</a:t>
            </a:r>
          </a:p>
          <a:p>
            <a:r>
              <a:rPr lang="en-US" i="1" dirty="0"/>
              <a:t>Objective 2: Characterize extremes and </a:t>
            </a:r>
            <a:r>
              <a:rPr lang="en-US" i="1" dirty="0" smtClean="0"/>
              <a:t>uncertainties.</a:t>
            </a:r>
            <a:endParaRPr lang="en-US" i="1" dirty="0"/>
          </a:p>
          <a:p>
            <a:pPr lvl="1"/>
            <a:r>
              <a:rPr lang="en-US" dirty="0" smtClean="0"/>
              <a:t>Incorporate </a:t>
            </a:r>
            <a:r>
              <a:rPr lang="en-US" dirty="0"/>
              <a:t>site-level measurements to </a:t>
            </a:r>
            <a:r>
              <a:rPr lang="en-US" dirty="0" smtClean="0"/>
              <a:t>validate </a:t>
            </a:r>
            <a:r>
              <a:rPr lang="en-US" dirty="0"/>
              <a:t>landscape and regional products.</a:t>
            </a:r>
          </a:p>
          <a:p>
            <a:pPr marL="0" indent="0">
              <a:buNone/>
            </a:pPr>
            <a:r>
              <a:rPr lang="en-US" b="1" dirty="0"/>
              <a:t>Year 2–3</a:t>
            </a:r>
          </a:p>
          <a:p>
            <a:r>
              <a:rPr lang="en-US" i="1" dirty="0"/>
              <a:t>Objective 3: Identify hot-spots suitable for REDD+ and assess forest vulnerability</a:t>
            </a:r>
          </a:p>
          <a:p>
            <a:pPr lvl="1"/>
            <a:r>
              <a:rPr lang="en-US" dirty="0"/>
              <a:t>Completed upscaling products, analysis of extreme values, and temporal trends of change </a:t>
            </a:r>
            <a:r>
              <a:rPr lang="en-US" dirty="0" smtClean="0"/>
              <a:t>across forests </a:t>
            </a:r>
            <a:r>
              <a:rPr lang="en-US" dirty="0"/>
              <a:t>in Mexico. Online- data sharing of up-scaled information.</a:t>
            </a:r>
          </a:p>
        </p:txBody>
      </p:sp>
    </p:spTree>
    <p:extLst>
      <p:ext uri="{BB962C8B-B14F-4D97-AF65-F5344CB8AC3E}">
        <p14:creationId xmlns:p14="http://schemas.microsoft.com/office/powerpoint/2010/main" val="392245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lstStyle/>
          <a:p>
            <a:r>
              <a:rPr lang="en-US" dirty="0" smtClean="0"/>
              <a:t>Data Collection</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2914" y="4048899"/>
            <a:ext cx="2743200" cy="20574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76886" y="4048899"/>
            <a:ext cx="2743200" cy="20574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286686" y="4048899"/>
            <a:ext cx="2743200" cy="20574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0467" y="6412468"/>
            <a:ext cx="1258333" cy="369332"/>
          </a:xfrm>
          <a:prstGeom prst="rect">
            <a:avLst/>
          </a:prstGeom>
          <a:noFill/>
        </p:spPr>
        <p:txBody>
          <a:bodyPr wrap="square" rtlCol="0">
            <a:spAutoFit/>
          </a:bodyPr>
          <a:lstStyle/>
          <a:p>
            <a:r>
              <a:rPr lang="en-US" dirty="0" smtClean="0"/>
              <a:t>Flux Tower</a:t>
            </a:r>
            <a:endParaRPr lang="en-US" dirty="0"/>
          </a:p>
        </p:txBody>
      </p:sp>
      <p:sp>
        <p:nvSpPr>
          <p:cNvPr id="14" name="TextBox 13"/>
          <p:cNvSpPr txBox="1"/>
          <p:nvPr/>
        </p:nvSpPr>
        <p:spPr>
          <a:xfrm>
            <a:off x="2362200" y="6412468"/>
            <a:ext cx="2277611" cy="369332"/>
          </a:xfrm>
          <a:prstGeom prst="rect">
            <a:avLst/>
          </a:prstGeom>
          <a:noFill/>
        </p:spPr>
        <p:txBody>
          <a:bodyPr wrap="none" rtlCol="0">
            <a:spAutoFit/>
          </a:bodyPr>
          <a:lstStyle/>
          <a:p>
            <a:r>
              <a:rPr lang="en-US" dirty="0" smtClean="0"/>
              <a:t>Aboveground Biomass</a:t>
            </a:r>
            <a:endParaRPr lang="en-US" dirty="0"/>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93384" y="4027183"/>
            <a:ext cx="2768018" cy="207601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Content Placeholder 4"/>
          <p:cNvGraphicFramePr>
            <a:graphicFrameLocks/>
          </p:cNvGraphicFramePr>
          <p:nvPr>
            <p:extLst>
              <p:ext uri="{D42A27DB-BD31-4B8C-83A1-F6EECF244321}">
                <p14:modId xmlns:p14="http://schemas.microsoft.com/office/powerpoint/2010/main" val="996546183"/>
              </p:ext>
            </p:extLst>
          </p:nvPr>
        </p:nvGraphicFramePr>
        <p:xfrm>
          <a:off x="209986" y="990600"/>
          <a:ext cx="4315710" cy="2205112"/>
        </p:xfrm>
        <a:graphic>
          <a:graphicData uri="http://schemas.openxmlformats.org/drawingml/2006/table">
            <a:tbl>
              <a:tblPr firstRow="1" bandRow="1">
                <a:tableStyleId>{073A0DAA-6AF3-43AB-8588-CEC1D06C72B9}</a:tableStyleId>
              </a:tblPr>
              <a:tblGrid>
                <a:gridCol w="1257618"/>
                <a:gridCol w="1333182"/>
                <a:gridCol w="1724910"/>
              </a:tblGrid>
              <a:tr h="135019">
                <a:tc gridSpan="3">
                  <a:txBody>
                    <a:bodyPr/>
                    <a:lstStyle/>
                    <a:p>
                      <a:pPr algn="ctr"/>
                      <a:r>
                        <a:rPr lang="en-US" sz="1400" b="1" dirty="0" smtClean="0"/>
                        <a:t>Intensive forest</a:t>
                      </a:r>
                      <a:r>
                        <a:rPr lang="en-US" sz="1400" b="1" baseline="0" dirty="0" smtClean="0"/>
                        <a:t> monitoring sites</a:t>
                      </a:r>
                      <a:endParaRPr lang="en-US" sz="1400" b="1" dirty="0"/>
                    </a:p>
                  </a:txBody>
                  <a:tcPr/>
                </a:tc>
                <a:tc hMerge="1">
                  <a:txBody>
                    <a:bodyPr/>
                    <a:lstStyle/>
                    <a:p>
                      <a:endParaRPr lang="en-US" dirty="0"/>
                    </a:p>
                  </a:txBody>
                  <a:tcPr/>
                </a:tc>
                <a:tc hMerge="1">
                  <a:txBody>
                    <a:bodyPr/>
                    <a:lstStyle/>
                    <a:p>
                      <a:endParaRPr lang="en-US" dirty="0"/>
                    </a:p>
                  </a:txBody>
                  <a:tcPr/>
                </a:tc>
              </a:tr>
              <a:tr h="314960">
                <a:tc>
                  <a:txBody>
                    <a:bodyPr/>
                    <a:lstStyle/>
                    <a:p>
                      <a:r>
                        <a:rPr lang="en-US" sz="1400" b="1" dirty="0" smtClean="0"/>
                        <a:t>Site</a:t>
                      </a:r>
                      <a:endParaRPr lang="en-US" sz="1400" b="1" dirty="0"/>
                    </a:p>
                  </a:txBody>
                  <a:tcPr/>
                </a:tc>
                <a:tc>
                  <a:txBody>
                    <a:bodyPr/>
                    <a:lstStyle/>
                    <a:p>
                      <a:r>
                        <a:rPr lang="en-US" sz="1400" b="1" dirty="0" smtClean="0"/>
                        <a:t>Location</a:t>
                      </a:r>
                      <a:endParaRPr lang="en-US" sz="1400" b="1" dirty="0"/>
                    </a:p>
                  </a:txBody>
                  <a:tcPr/>
                </a:tc>
                <a:tc>
                  <a:txBody>
                    <a:bodyPr/>
                    <a:lstStyle/>
                    <a:p>
                      <a:r>
                        <a:rPr lang="en-US" sz="1400" b="1" dirty="0" smtClean="0"/>
                        <a:t>Vegetation</a:t>
                      </a:r>
                      <a:endParaRPr lang="en-US" sz="1400" b="1" dirty="0"/>
                    </a:p>
                  </a:txBody>
                  <a:tcPr/>
                </a:tc>
              </a:tr>
              <a:tr h="340360">
                <a:tc>
                  <a:txBody>
                    <a:bodyPr/>
                    <a:lstStyle/>
                    <a:p>
                      <a:r>
                        <a:rPr lang="en-US" sz="1400" dirty="0" err="1" smtClean="0"/>
                        <a:t>Kaxil</a:t>
                      </a:r>
                      <a:r>
                        <a:rPr lang="en-US" sz="1400" dirty="0" smtClean="0"/>
                        <a:t> </a:t>
                      </a:r>
                      <a:r>
                        <a:rPr lang="en-US" sz="1400" dirty="0" err="1" smtClean="0"/>
                        <a:t>Kiuic</a:t>
                      </a:r>
                      <a:endParaRPr lang="en-US" sz="1400" dirty="0"/>
                    </a:p>
                  </a:txBody>
                  <a:tcPr/>
                </a:tc>
                <a:tc>
                  <a:txBody>
                    <a:bodyPr/>
                    <a:lstStyle/>
                    <a:p>
                      <a:r>
                        <a:rPr lang="en-US" sz="1400" dirty="0" smtClean="0"/>
                        <a:t>Yucatan</a:t>
                      </a:r>
                      <a:endParaRPr lang="en-US" sz="1400" dirty="0"/>
                    </a:p>
                  </a:txBody>
                  <a:tcPr/>
                </a:tc>
                <a:tc>
                  <a:txBody>
                    <a:bodyPr/>
                    <a:lstStyle/>
                    <a:p>
                      <a:r>
                        <a:rPr lang="en-US" sz="1400" dirty="0" smtClean="0"/>
                        <a:t>Deciduous broadleaf</a:t>
                      </a:r>
                      <a:endParaRPr lang="en-US" sz="1400" dirty="0"/>
                    </a:p>
                  </a:txBody>
                  <a:tcPr/>
                </a:tc>
              </a:tr>
              <a:tr h="330592">
                <a:tc>
                  <a:txBody>
                    <a:bodyPr/>
                    <a:lstStyle/>
                    <a:p>
                      <a:r>
                        <a:rPr lang="en-US" sz="1400" dirty="0" err="1" smtClean="0"/>
                        <a:t>Uyoolche</a:t>
                      </a:r>
                      <a:endParaRPr lang="en-US" sz="1400" dirty="0"/>
                    </a:p>
                  </a:txBody>
                  <a:tcPr/>
                </a:tc>
                <a:tc>
                  <a:txBody>
                    <a:bodyPr/>
                    <a:lstStyle/>
                    <a:p>
                      <a:r>
                        <a:rPr lang="en-US" sz="1400" dirty="0" smtClean="0"/>
                        <a:t>Quintana</a:t>
                      </a:r>
                      <a:r>
                        <a:rPr lang="en-US" sz="1400" baseline="0" dirty="0" smtClean="0"/>
                        <a:t> </a:t>
                      </a:r>
                      <a:r>
                        <a:rPr lang="en-US" sz="1400" baseline="0" dirty="0" err="1" smtClean="0"/>
                        <a:t>Roo</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Deciduous broadleaf</a:t>
                      </a:r>
                    </a:p>
                  </a:txBody>
                  <a:tcPr/>
                </a:tc>
              </a:tr>
              <a:tr h="294640">
                <a:tc>
                  <a:txBody>
                    <a:bodyPr/>
                    <a:lstStyle/>
                    <a:p>
                      <a:r>
                        <a:rPr lang="en-US" sz="1400" dirty="0" smtClean="0"/>
                        <a:t>La </a:t>
                      </a:r>
                      <a:r>
                        <a:rPr lang="en-US" sz="1400" dirty="0" err="1" smtClean="0"/>
                        <a:t>Encrucijada</a:t>
                      </a:r>
                      <a:endParaRPr lang="en-US" sz="1400" dirty="0"/>
                    </a:p>
                  </a:txBody>
                  <a:tcPr/>
                </a:tc>
                <a:tc>
                  <a:txBody>
                    <a:bodyPr/>
                    <a:lstStyle/>
                    <a:p>
                      <a:r>
                        <a:rPr lang="en-US" sz="1400" dirty="0" smtClean="0"/>
                        <a:t>Chiapas</a:t>
                      </a:r>
                      <a:endParaRPr lang="en-US" sz="1400" dirty="0"/>
                    </a:p>
                  </a:txBody>
                  <a:tcPr/>
                </a:tc>
                <a:tc>
                  <a:txBody>
                    <a:bodyPr/>
                    <a:lstStyle/>
                    <a:p>
                      <a:r>
                        <a:rPr lang="en-US" sz="1400" dirty="0" smtClean="0"/>
                        <a:t>Mangrove</a:t>
                      </a:r>
                      <a:endParaRPr lang="en-US" sz="1400" dirty="0"/>
                    </a:p>
                  </a:txBody>
                  <a:tcPr/>
                </a:tc>
              </a:tr>
              <a:tr h="294632">
                <a:tc>
                  <a:txBody>
                    <a:bodyPr/>
                    <a:lstStyle/>
                    <a:p>
                      <a:r>
                        <a:rPr lang="en-US" sz="1400" dirty="0" err="1" smtClean="0"/>
                        <a:t>Atopixco</a:t>
                      </a:r>
                      <a:endParaRPr lang="en-US" sz="1400" dirty="0"/>
                    </a:p>
                  </a:txBody>
                  <a:tcPr/>
                </a:tc>
                <a:tc>
                  <a:txBody>
                    <a:bodyPr/>
                    <a:lstStyle/>
                    <a:p>
                      <a:r>
                        <a:rPr lang="en-US" sz="1400" dirty="0" smtClean="0"/>
                        <a:t>Hidalgo</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Evergreen </a:t>
                      </a:r>
                      <a:r>
                        <a:rPr lang="en-US" sz="1400" b="0" i="0" u="none" strike="noStrike" kern="1200" baseline="0" dirty="0" err="1" smtClean="0">
                          <a:solidFill>
                            <a:schemeClr val="dk1"/>
                          </a:solidFill>
                          <a:latin typeface="+mn-lt"/>
                          <a:ea typeface="+mn-ea"/>
                          <a:cs typeface="+mn-cs"/>
                        </a:rPr>
                        <a:t>needleleaf</a:t>
                      </a:r>
                      <a:endParaRPr lang="en-US" sz="1400" dirty="0"/>
                    </a:p>
                  </a:txBody>
                  <a:tcPr/>
                </a:tc>
              </a:tr>
              <a:tr h="294632">
                <a:tc>
                  <a:txBody>
                    <a:bodyPr/>
                    <a:lstStyle/>
                    <a:p>
                      <a:r>
                        <a:rPr lang="en-US" sz="1400" dirty="0" smtClean="0"/>
                        <a:t>Alamos</a:t>
                      </a:r>
                      <a:endParaRPr lang="en-US" sz="1400" dirty="0"/>
                    </a:p>
                  </a:txBody>
                  <a:tcPr/>
                </a:tc>
                <a:tc>
                  <a:txBody>
                    <a:bodyPr/>
                    <a:lstStyle/>
                    <a:p>
                      <a:r>
                        <a:rPr lang="en-US" sz="1400" dirty="0" smtClean="0"/>
                        <a:t>Sonora</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Deciduous broadleaf</a:t>
                      </a:r>
                    </a:p>
                  </a:txBody>
                  <a:tcPr/>
                </a:tc>
              </a:tr>
            </a:tbl>
          </a:graphicData>
        </a:graphic>
      </p:graphicFrame>
      <p:sp>
        <p:nvSpPr>
          <p:cNvPr id="17" name="TextBox 16"/>
          <p:cNvSpPr txBox="1"/>
          <p:nvPr/>
        </p:nvSpPr>
        <p:spPr>
          <a:xfrm>
            <a:off x="4572769" y="6408420"/>
            <a:ext cx="2108911" cy="369332"/>
          </a:xfrm>
          <a:prstGeom prst="rect">
            <a:avLst/>
          </a:prstGeom>
          <a:noFill/>
        </p:spPr>
        <p:txBody>
          <a:bodyPr wrap="none" rtlCol="0">
            <a:spAutoFit/>
          </a:bodyPr>
          <a:lstStyle/>
          <a:p>
            <a:r>
              <a:rPr lang="en-US" dirty="0" smtClean="0"/>
              <a:t>Down Woody Debris</a:t>
            </a:r>
            <a:endParaRPr lang="en-US" dirty="0"/>
          </a:p>
        </p:txBody>
      </p:sp>
      <p:sp>
        <p:nvSpPr>
          <p:cNvPr id="18" name="TextBox 17"/>
          <p:cNvSpPr txBox="1"/>
          <p:nvPr/>
        </p:nvSpPr>
        <p:spPr>
          <a:xfrm>
            <a:off x="6806489" y="6412468"/>
            <a:ext cx="2371483" cy="369332"/>
          </a:xfrm>
          <a:prstGeom prst="rect">
            <a:avLst/>
          </a:prstGeom>
          <a:noFill/>
        </p:spPr>
        <p:txBody>
          <a:bodyPr wrap="none" rtlCol="0">
            <a:spAutoFit/>
          </a:bodyPr>
          <a:lstStyle/>
          <a:p>
            <a:r>
              <a:rPr lang="en-US" dirty="0" smtClean="0"/>
              <a:t>Quantitative Soil </a:t>
            </a:r>
            <a:r>
              <a:rPr lang="en-US" dirty="0" err="1" smtClean="0"/>
              <a:t>Samp</a:t>
            </a:r>
            <a:r>
              <a:rPr lang="en-US" dirty="0" smtClean="0"/>
              <a:t>.</a:t>
            </a:r>
            <a:endParaRPr lang="en-US" dirty="0"/>
          </a:p>
        </p:txBody>
      </p:sp>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3796" y="838200"/>
            <a:ext cx="3906379" cy="2687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7162800" y="2987040"/>
            <a:ext cx="1693420" cy="246221"/>
          </a:xfrm>
          <a:prstGeom prst="rect">
            <a:avLst/>
          </a:prstGeom>
          <a:noFill/>
        </p:spPr>
        <p:txBody>
          <a:bodyPr wrap="square" rtlCol="0">
            <a:spAutoFit/>
          </a:bodyPr>
          <a:lstStyle/>
          <a:p>
            <a:pPr algn="ctr"/>
            <a:r>
              <a:rPr lang="en-US" sz="1000" b="1" dirty="0" smtClean="0"/>
              <a:t>GPP, </a:t>
            </a:r>
            <a:r>
              <a:rPr lang="en-US" sz="1000" b="1" dirty="0" err="1" smtClean="0"/>
              <a:t>gC</a:t>
            </a:r>
            <a:r>
              <a:rPr lang="en-US" sz="1000" b="1" dirty="0" smtClean="0"/>
              <a:t> m-2 yr-1</a:t>
            </a:r>
            <a:endParaRPr lang="en-US" sz="1000" b="1" dirty="0"/>
          </a:p>
        </p:txBody>
      </p:sp>
    </p:spTree>
    <p:extLst>
      <p:ext uri="{BB962C8B-B14F-4D97-AF65-F5344CB8AC3E}">
        <p14:creationId xmlns:p14="http://schemas.microsoft.com/office/powerpoint/2010/main" val="2545104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87" t="11796" r="14286" b="9714"/>
          <a:stretch/>
        </p:blipFill>
        <p:spPr bwMode="auto">
          <a:xfrm>
            <a:off x="228600" y="1620857"/>
            <a:ext cx="5257800" cy="457914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black"/>
                </a:solidFill>
              </a:rPr>
              <a:t>Intensive Site Design</a:t>
            </a:r>
            <a:endParaRPr lang="en-US" sz="3600" dirty="0"/>
          </a:p>
        </p:txBody>
      </p:sp>
      <p:sp>
        <p:nvSpPr>
          <p:cNvPr id="2" name="TextBox 1"/>
          <p:cNvSpPr txBox="1"/>
          <p:nvPr/>
        </p:nvSpPr>
        <p:spPr>
          <a:xfrm>
            <a:off x="5715000" y="1371600"/>
            <a:ext cx="3124200" cy="2308324"/>
          </a:xfrm>
          <a:prstGeom prst="rect">
            <a:avLst/>
          </a:prstGeom>
          <a:noFill/>
          <a:ln>
            <a:solidFill>
              <a:schemeClr val="tx1"/>
            </a:solidFill>
          </a:ln>
        </p:spPr>
        <p:txBody>
          <a:bodyPr wrap="square" rtlCol="0">
            <a:spAutoFit/>
          </a:bodyPr>
          <a:lstStyle/>
          <a:p>
            <a:pPr algn="ctr"/>
            <a:r>
              <a:rPr lang="en-US" u="sng" dirty="0" smtClean="0"/>
              <a:t>Characteristics</a:t>
            </a:r>
          </a:p>
          <a:p>
            <a:endParaRPr lang="en-US" dirty="0" smtClean="0"/>
          </a:p>
          <a:p>
            <a:r>
              <a:rPr lang="en-US" dirty="0" smtClean="0"/>
              <a:t>1X1 km area densely sampled</a:t>
            </a:r>
          </a:p>
          <a:p>
            <a:r>
              <a:rPr lang="en-US" dirty="0" smtClean="0"/>
              <a:t>3X3 total area (validation area)</a:t>
            </a:r>
          </a:p>
          <a:p>
            <a:r>
              <a:rPr lang="en-US" dirty="0" smtClean="0"/>
              <a:t>Plots – FIA like design</a:t>
            </a:r>
          </a:p>
          <a:p>
            <a:endParaRPr lang="en-US" dirty="0" smtClean="0"/>
          </a:p>
          <a:p>
            <a:r>
              <a:rPr lang="en-US" dirty="0" smtClean="0"/>
              <a:t>Local academic institution to manage the site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7900" y="3745349"/>
            <a:ext cx="2438400" cy="2787006"/>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73035" y="6200001"/>
            <a:ext cx="1689565" cy="276999"/>
          </a:xfrm>
          <a:prstGeom prst="rect">
            <a:avLst/>
          </a:prstGeom>
          <a:noFill/>
        </p:spPr>
        <p:txBody>
          <a:bodyPr wrap="none" rtlCol="0">
            <a:spAutoFit/>
          </a:bodyPr>
          <a:lstStyle/>
          <a:p>
            <a:r>
              <a:rPr lang="en-US" sz="1200" dirty="0" smtClean="0"/>
              <a:t>Alamos, Sonora, Mexico</a:t>
            </a:r>
            <a:endParaRPr lang="en-US" sz="1200" dirty="0"/>
          </a:p>
        </p:txBody>
      </p:sp>
    </p:spTree>
    <p:extLst>
      <p:ext uri="{BB962C8B-B14F-4D97-AF65-F5344CB8AC3E}">
        <p14:creationId xmlns:p14="http://schemas.microsoft.com/office/powerpoint/2010/main" val="1301467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91" y="378465"/>
            <a:ext cx="1678640" cy="523220"/>
          </a:xfrm>
          <a:prstGeom prst="rect">
            <a:avLst/>
          </a:prstGeom>
          <a:noFill/>
        </p:spPr>
        <p:txBody>
          <a:bodyPr wrap="none" rtlCol="0">
            <a:spAutoFit/>
          </a:bodyPr>
          <a:lstStyle/>
          <a:p>
            <a:r>
              <a:rPr lang="en-US" sz="2800" b="1" dirty="0" smtClean="0">
                <a:latin typeface="+mj-lt"/>
              </a:rPr>
              <a:t>Study Site </a:t>
            </a:r>
            <a:endParaRPr lang="en-US" sz="2800" b="1" dirty="0">
              <a:latin typeface="+mj-lt"/>
            </a:endParaRPr>
          </a:p>
        </p:txBody>
      </p:sp>
      <p:pic>
        <p:nvPicPr>
          <p:cNvPr id="5" name="Picture 4"/>
          <p:cNvPicPr>
            <a:picLocks noChangeAspect="1"/>
          </p:cNvPicPr>
          <p:nvPr/>
        </p:nvPicPr>
        <p:blipFill>
          <a:blip r:embed="rId3"/>
          <a:stretch>
            <a:fillRect/>
          </a:stretch>
        </p:blipFill>
        <p:spPr>
          <a:xfrm>
            <a:off x="2294271" y="378465"/>
            <a:ext cx="6600825" cy="5238750"/>
          </a:xfrm>
          <a:prstGeom prst="rect">
            <a:avLst/>
          </a:prstGeom>
        </p:spPr>
      </p:pic>
      <p:cxnSp>
        <p:nvCxnSpPr>
          <p:cNvPr id="8" name="Straight Arrow Connector 7"/>
          <p:cNvCxnSpPr/>
          <p:nvPr/>
        </p:nvCxnSpPr>
        <p:spPr>
          <a:xfrm flipV="1">
            <a:off x="6244390" y="5317959"/>
            <a:ext cx="830179" cy="5534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9413" y="5895475"/>
            <a:ext cx="4363244" cy="461665"/>
          </a:xfrm>
          <a:prstGeom prst="rect">
            <a:avLst/>
          </a:prstGeom>
          <a:noFill/>
        </p:spPr>
        <p:txBody>
          <a:bodyPr wrap="none" rtlCol="0">
            <a:spAutoFit/>
          </a:bodyPr>
          <a:lstStyle/>
          <a:p>
            <a:r>
              <a:rPr lang="en-US" sz="2400" dirty="0" smtClean="0"/>
              <a:t>Biosphere Reserve La </a:t>
            </a:r>
            <a:r>
              <a:rPr lang="en-US" sz="2400" dirty="0" err="1" smtClean="0"/>
              <a:t>Encrucijada</a:t>
            </a:r>
            <a:r>
              <a:rPr lang="en-US" sz="2400" dirty="0" smtClean="0"/>
              <a:t> </a:t>
            </a:r>
            <a:endParaRPr lang="en-US" sz="2400" dirty="0"/>
          </a:p>
        </p:txBody>
      </p:sp>
    </p:spTree>
    <p:extLst>
      <p:ext uri="{BB962C8B-B14F-4D97-AF65-F5344CB8AC3E}">
        <p14:creationId xmlns:p14="http://schemas.microsoft.com/office/powerpoint/2010/main" val="222500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5660" y="1714500"/>
            <a:ext cx="4371975" cy="5067300"/>
          </a:xfrm>
          <a:prstGeom prst="rect">
            <a:avLst/>
          </a:prstGeom>
        </p:spPr>
      </p:pic>
      <p:sp>
        <p:nvSpPr>
          <p:cNvPr id="5" name="TextBox 4"/>
          <p:cNvSpPr txBox="1"/>
          <p:nvPr/>
        </p:nvSpPr>
        <p:spPr>
          <a:xfrm>
            <a:off x="4800601" y="489057"/>
            <a:ext cx="4114800" cy="4893647"/>
          </a:xfrm>
          <a:prstGeom prst="rect">
            <a:avLst/>
          </a:prstGeom>
          <a:noFill/>
        </p:spPr>
        <p:txBody>
          <a:bodyPr wrap="square" rtlCol="0">
            <a:spAutoFit/>
          </a:bodyPr>
          <a:lstStyle/>
          <a:p>
            <a:r>
              <a:rPr lang="en-US" sz="2400" b="1" dirty="0" smtClean="0"/>
              <a:t>Biosphere Reserve La </a:t>
            </a:r>
            <a:r>
              <a:rPr lang="en-US" sz="2400" b="1" dirty="0" err="1" smtClean="0"/>
              <a:t>Encrucijada</a:t>
            </a:r>
            <a:r>
              <a:rPr lang="en-US" sz="2400" b="1" dirty="0" smtClean="0"/>
              <a:t> </a:t>
            </a:r>
            <a:endParaRPr lang="en-US" sz="2400" dirty="0" smtClean="0"/>
          </a:p>
          <a:p>
            <a:pPr marL="285750" indent="-285750">
              <a:buFont typeface="Arial" panose="020B0604020202020204" pitchFamily="34" charset="0"/>
              <a:buChar char="•"/>
            </a:pPr>
            <a:r>
              <a:rPr lang="en-US" sz="2400" dirty="0" smtClean="0"/>
              <a:t>Production (</a:t>
            </a:r>
            <a:r>
              <a:rPr lang="en-US" sz="2400" dirty="0" err="1" smtClean="0"/>
              <a:t>litterfall</a:t>
            </a:r>
            <a:r>
              <a:rPr lang="en-US" sz="2400" dirty="0" smtClean="0"/>
              <a:t>) 11 sites from 1999-2003, this database includes biophysical parameters (e.g. salinity, temperature).</a:t>
            </a:r>
          </a:p>
          <a:p>
            <a:pPr marL="285750" indent="-285750">
              <a:buFont typeface="Arial" panose="020B0604020202020204" pitchFamily="34" charset="0"/>
              <a:buChar char="•"/>
            </a:pPr>
            <a:r>
              <a:rPr lang="en-US" sz="2400" dirty="0" smtClean="0"/>
              <a:t>Vegetation structure from 2009 to 2011.</a:t>
            </a:r>
          </a:p>
          <a:p>
            <a:pPr marL="285750" indent="-285750">
              <a:buFont typeface="Arial" panose="020B0604020202020204" pitchFamily="34" charset="0"/>
              <a:buChar char="•"/>
            </a:pPr>
            <a:r>
              <a:rPr lang="en-US" sz="2400" dirty="0" smtClean="0"/>
              <a:t>CLIMCOM includes precipitation and temperature from 1980 to 2010. </a:t>
            </a:r>
          </a:p>
        </p:txBody>
      </p:sp>
      <p:sp>
        <p:nvSpPr>
          <p:cNvPr id="6" name="Oval 5"/>
          <p:cNvSpPr/>
          <p:nvPr/>
        </p:nvSpPr>
        <p:spPr>
          <a:xfrm>
            <a:off x="569890" y="4618418"/>
            <a:ext cx="137160" cy="18288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Oval 6"/>
          <p:cNvSpPr/>
          <p:nvPr/>
        </p:nvSpPr>
        <p:spPr>
          <a:xfrm>
            <a:off x="569890" y="4914627"/>
            <a:ext cx="137160" cy="182880"/>
          </a:xfrm>
          <a:prstGeom prst="ellipse">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Oval 7"/>
          <p:cNvSpPr/>
          <p:nvPr/>
        </p:nvSpPr>
        <p:spPr>
          <a:xfrm>
            <a:off x="568279" y="5195815"/>
            <a:ext cx="137160" cy="18288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8"/>
          <p:cNvSpPr txBox="1"/>
          <p:nvPr/>
        </p:nvSpPr>
        <p:spPr>
          <a:xfrm>
            <a:off x="695659" y="4532703"/>
            <a:ext cx="2342333" cy="400110"/>
          </a:xfrm>
          <a:prstGeom prst="rect">
            <a:avLst/>
          </a:prstGeom>
          <a:noFill/>
        </p:spPr>
        <p:txBody>
          <a:bodyPr wrap="none" rtlCol="0">
            <a:spAutoFit/>
          </a:bodyPr>
          <a:lstStyle/>
          <a:p>
            <a:r>
              <a:rPr lang="en-US" sz="2000" dirty="0" smtClean="0"/>
              <a:t>Vegetation structure</a:t>
            </a:r>
            <a:endParaRPr lang="en-US" sz="2000" dirty="0"/>
          </a:p>
        </p:txBody>
      </p:sp>
      <p:sp>
        <p:nvSpPr>
          <p:cNvPr id="10" name="TextBox 9"/>
          <p:cNvSpPr txBox="1"/>
          <p:nvPr/>
        </p:nvSpPr>
        <p:spPr>
          <a:xfrm>
            <a:off x="703708" y="4826772"/>
            <a:ext cx="1049912" cy="400110"/>
          </a:xfrm>
          <a:prstGeom prst="rect">
            <a:avLst/>
          </a:prstGeom>
          <a:noFill/>
        </p:spPr>
        <p:txBody>
          <a:bodyPr wrap="none" rtlCol="0">
            <a:spAutoFit/>
          </a:bodyPr>
          <a:lstStyle/>
          <a:p>
            <a:r>
              <a:rPr lang="en-US" sz="2000" dirty="0" err="1" smtClean="0"/>
              <a:t>Litterfall</a:t>
            </a:r>
            <a:r>
              <a:rPr lang="en-US" sz="2000" dirty="0" smtClean="0"/>
              <a:t> </a:t>
            </a:r>
            <a:endParaRPr lang="en-US" sz="2000" dirty="0"/>
          </a:p>
        </p:txBody>
      </p:sp>
      <p:sp>
        <p:nvSpPr>
          <p:cNvPr id="11" name="TextBox 10"/>
          <p:cNvSpPr txBox="1"/>
          <p:nvPr/>
        </p:nvSpPr>
        <p:spPr>
          <a:xfrm>
            <a:off x="703708" y="5140885"/>
            <a:ext cx="1019730" cy="400110"/>
          </a:xfrm>
          <a:prstGeom prst="rect">
            <a:avLst/>
          </a:prstGeom>
          <a:noFill/>
        </p:spPr>
        <p:txBody>
          <a:bodyPr wrap="none" rtlCol="0">
            <a:spAutoFit/>
          </a:bodyPr>
          <a:lstStyle/>
          <a:p>
            <a:r>
              <a:rPr lang="en-US" sz="2000" dirty="0" smtClean="0"/>
              <a:t>CLICOM</a:t>
            </a:r>
            <a:endParaRPr lang="en-US" sz="2000" dirty="0"/>
          </a:p>
        </p:txBody>
      </p:sp>
      <p:sp>
        <p:nvSpPr>
          <p:cNvPr id="12" name="TextBox 11"/>
          <p:cNvSpPr txBox="1"/>
          <p:nvPr/>
        </p:nvSpPr>
        <p:spPr>
          <a:xfrm>
            <a:off x="542560" y="212085"/>
            <a:ext cx="3032876" cy="523220"/>
          </a:xfrm>
          <a:prstGeom prst="rect">
            <a:avLst/>
          </a:prstGeom>
          <a:noFill/>
        </p:spPr>
        <p:txBody>
          <a:bodyPr wrap="none" rtlCol="0">
            <a:spAutoFit/>
          </a:bodyPr>
          <a:lstStyle/>
          <a:p>
            <a:r>
              <a:rPr lang="en-US" sz="2800" b="1" dirty="0" smtClean="0">
                <a:latin typeface="+mj-lt"/>
              </a:rPr>
              <a:t>Ground based data</a:t>
            </a:r>
            <a:endParaRPr lang="en-US" sz="2800" b="1" dirty="0">
              <a:latin typeface="+mj-lt"/>
            </a:endParaRPr>
          </a:p>
        </p:txBody>
      </p:sp>
    </p:spTree>
    <p:extLst>
      <p:ext uri="{BB962C8B-B14F-4D97-AF65-F5344CB8AC3E}">
        <p14:creationId xmlns:p14="http://schemas.microsoft.com/office/powerpoint/2010/main" val="2506447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5457" y="376248"/>
            <a:ext cx="6507956" cy="4362450"/>
          </a:xfrm>
          <a:prstGeom prst="rect">
            <a:avLst/>
          </a:prstGeom>
        </p:spPr>
      </p:pic>
      <p:sp>
        <p:nvSpPr>
          <p:cNvPr id="7" name="TextBox 6"/>
          <p:cNvSpPr txBox="1"/>
          <p:nvPr/>
        </p:nvSpPr>
        <p:spPr>
          <a:xfrm>
            <a:off x="481264" y="5029200"/>
            <a:ext cx="8662736" cy="1477328"/>
          </a:xfrm>
          <a:prstGeom prst="rect">
            <a:avLst/>
          </a:prstGeom>
          <a:noFill/>
        </p:spPr>
        <p:txBody>
          <a:bodyPr wrap="square" rtlCol="0">
            <a:spAutoFit/>
          </a:bodyPr>
          <a:lstStyle/>
          <a:p>
            <a:r>
              <a:rPr lang="en-US" dirty="0" err="1" smtClean="0"/>
              <a:t>Litterfall</a:t>
            </a:r>
            <a:r>
              <a:rPr lang="en-US" dirty="0" smtClean="0"/>
              <a:t> sites are stablished following a gradient taking into account distance to inland, therefore we have two main clusters and a south away point from inland site.</a:t>
            </a:r>
          </a:p>
          <a:p>
            <a:pPr marL="342900" indent="-342900">
              <a:buAutoNum type="arabicParenR"/>
            </a:pPr>
            <a:r>
              <a:rPr lang="en-US" dirty="0" smtClean="0"/>
              <a:t>Cluster 1 (green circle)</a:t>
            </a:r>
          </a:p>
          <a:p>
            <a:pPr marL="342900" indent="-342900">
              <a:buAutoNum type="arabicParenR"/>
            </a:pPr>
            <a:r>
              <a:rPr lang="en-US" dirty="0" smtClean="0"/>
              <a:t>Cluster 2 (orange circle) </a:t>
            </a:r>
          </a:p>
          <a:p>
            <a:pPr marL="342900" indent="-342900">
              <a:buAutoNum type="arabicParenR"/>
            </a:pPr>
            <a:r>
              <a:rPr lang="en-US" dirty="0" smtClean="0"/>
              <a:t>Point (blue circle)</a:t>
            </a:r>
            <a:endParaRPr lang="en-US" dirty="0"/>
          </a:p>
        </p:txBody>
      </p:sp>
      <p:sp>
        <p:nvSpPr>
          <p:cNvPr id="8" name="Oval 7"/>
          <p:cNvSpPr/>
          <p:nvPr/>
        </p:nvSpPr>
        <p:spPr>
          <a:xfrm>
            <a:off x="1245269" y="589547"/>
            <a:ext cx="2057400" cy="2282442"/>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256586">
            <a:off x="5095962" y="2155530"/>
            <a:ext cx="2606930" cy="1323078"/>
          </a:xfrm>
          <a:prstGeom prst="ellipse">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256586">
            <a:off x="6513074" y="4102372"/>
            <a:ext cx="415087" cy="555773"/>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047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783" y="431513"/>
            <a:ext cx="2316309" cy="523220"/>
          </a:xfrm>
          <a:prstGeom prst="rect">
            <a:avLst/>
          </a:prstGeom>
          <a:noFill/>
        </p:spPr>
        <p:txBody>
          <a:bodyPr wrap="none" rtlCol="0">
            <a:spAutoFit/>
          </a:bodyPr>
          <a:lstStyle/>
          <a:p>
            <a:r>
              <a:rPr lang="en-US" sz="2800" b="1" dirty="0" smtClean="0">
                <a:latin typeface="+mj-lt"/>
              </a:rPr>
              <a:t>La </a:t>
            </a:r>
            <a:r>
              <a:rPr lang="en-US" sz="2800" b="1" dirty="0" err="1" smtClean="0">
                <a:latin typeface="+mj-lt"/>
              </a:rPr>
              <a:t>encrucijada</a:t>
            </a:r>
            <a:endParaRPr lang="en-US" sz="2800" b="1" dirty="0">
              <a:latin typeface="+mj-lt"/>
            </a:endParaRPr>
          </a:p>
        </p:txBody>
      </p:sp>
      <p:pic>
        <p:nvPicPr>
          <p:cNvPr id="3" name="Picture 2"/>
          <p:cNvPicPr>
            <a:picLocks noChangeAspect="1"/>
          </p:cNvPicPr>
          <p:nvPr/>
        </p:nvPicPr>
        <p:blipFill>
          <a:blip r:embed="rId2"/>
          <a:stretch>
            <a:fillRect/>
          </a:stretch>
        </p:blipFill>
        <p:spPr>
          <a:xfrm>
            <a:off x="299662" y="954734"/>
            <a:ext cx="6774907" cy="4600387"/>
          </a:xfrm>
          <a:prstGeom prst="rect">
            <a:avLst/>
          </a:prstGeom>
        </p:spPr>
      </p:pic>
      <p:pic>
        <p:nvPicPr>
          <p:cNvPr id="4" name="Picture 3"/>
          <p:cNvPicPr>
            <a:picLocks noChangeAspect="1"/>
          </p:cNvPicPr>
          <p:nvPr/>
        </p:nvPicPr>
        <p:blipFill>
          <a:blip r:embed="rId3"/>
          <a:stretch>
            <a:fillRect/>
          </a:stretch>
        </p:blipFill>
        <p:spPr>
          <a:xfrm>
            <a:off x="7244358" y="1464207"/>
            <a:ext cx="813791" cy="2617695"/>
          </a:xfrm>
          <a:prstGeom prst="rect">
            <a:avLst/>
          </a:prstGeom>
        </p:spPr>
      </p:pic>
      <p:sp>
        <p:nvSpPr>
          <p:cNvPr id="5" name="TextBox 4"/>
          <p:cNvSpPr txBox="1"/>
          <p:nvPr/>
        </p:nvSpPr>
        <p:spPr>
          <a:xfrm>
            <a:off x="7345279" y="1094874"/>
            <a:ext cx="626155" cy="369332"/>
          </a:xfrm>
          <a:prstGeom prst="rect">
            <a:avLst/>
          </a:prstGeom>
          <a:noFill/>
        </p:spPr>
        <p:txBody>
          <a:bodyPr wrap="none" rtlCol="0">
            <a:spAutoFit/>
          </a:bodyPr>
          <a:lstStyle/>
          <a:p>
            <a:r>
              <a:rPr lang="en-US" dirty="0" smtClean="0"/>
              <a:t>Sites</a:t>
            </a:r>
            <a:endParaRPr lang="en-US" dirty="0"/>
          </a:p>
        </p:txBody>
      </p:sp>
      <p:sp>
        <p:nvSpPr>
          <p:cNvPr id="6" name="TextBox 5"/>
          <p:cNvSpPr txBox="1"/>
          <p:nvPr/>
        </p:nvSpPr>
        <p:spPr>
          <a:xfrm>
            <a:off x="299662" y="5478973"/>
            <a:ext cx="8274498"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Seasonality in </a:t>
            </a:r>
            <a:r>
              <a:rPr lang="en-US" dirty="0" err="1" smtClean="0"/>
              <a:t>Litterfall</a:t>
            </a:r>
            <a:r>
              <a:rPr lang="en-US" dirty="0" smtClean="0"/>
              <a:t> production is observed along with biophysical parameters such as temperature and interstitial salinity (IS)</a:t>
            </a:r>
          </a:p>
          <a:p>
            <a:pPr marL="285750" indent="-285750">
              <a:buFont typeface="Arial" panose="020B0604020202020204" pitchFamily="34" charset="0"/>
              <a:buChar char="•"/>
            </a:pPr>
            <a:r>
              <a:rPr lang="en-US" dirty="0" smtClean="0"/>
              <a:t>Sites closest to inland have less IS and lower temperature resulting in a slightly higher </a:t>
            </a:r>
            <a:r>
              <a:rPr lang="en-US" dirty="0" err="1" smtClean="0"/>
              <a:t>litterfall</a:t>
            </a:r>
            <a:r>
              <a:rPr lang="en-US" dirty="0" smtClean="0"/>
              <a:t> production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65083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684953"/>
            <a:ext cx="7315200" cy="6109547"/>
          </a:xfrm>
          <a:prstGeom prst="rect">
            <a:avLst/>
          </a:prstGeom>
        </p:spPr>
      </p:pic>
      <p:sp>
        <p:nvSpPr>
          <p:cNvPr id="3" name="TextBox 2"/>
          <p:cNvSpPr txBox="1"/>
          <p:nvPr/>
        </p:nvSpPr>
        <p:spPr>
          <a:xfrm>
            <a:off x="381000" y="228502"/>
            <a:ext cx="8296117" cy="584775"/>
          </a:xfrm>
          <a:prstGeom prst="rect">
            <a:avLst/>
          </a:prstGeom>
          <a:noFill/>
        </p:spPr>
        <p:txBody>
          <a:bodyPr wrap="none" rtlCol="0">
            <a:spAutoFit/>
          </a:bodyPr>
          <a:lstStyle/>
          <a:p>
            <a:r>
              <a:rPr lang="en-US" sz="3200" dirty="0" smtClean="0"/>
              <a:t>Hotspots of carbon change between 2000 - 2012</a:t>
            </a:r>
            <a:endParaRPr lang="en-US" sz="3200" dirty="0"/>
          </a:p>
        </p:txBody>
      </p:sp>
    </p:spTree>
    <p:extLst>
      <p:ext uri="{BB962C8B-B14F-4D97-AF65-F5344CB8AC3E}">
        <p14:creationId xmlns:p14="http://schemas.microsoft.com/office/powerpoint/2010/main" val="3023152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529</TotalTime>
  <Words>791</Words>
  <Application>Microsoft Office PowerPoint</Application>
  <PresentationFormat>On-screen Show (4:3)</PresentationFormat>
  <Paragraphs>131</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 framework for carbon monitoring and upscaling in forests across Mexico to support implementation of REDD+ </vt:lpstr>
      <vt:lpstr>Work Plan</vt:lpstr>
      <vt:lpstr>Data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Forest Disturbances by Country Not including Indirect Human-Induced</vt:lpstr>
      <vt:lpstr>Results from Year 1</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on objective 1 Standardize carbon dynamics measurement methodologies across sites</dc:title>
  <dc:creator>USDA Forest Service</dc:creator>
  <cp:lastModifiedBy>Rich Birdsey</cp:lastModifiedBy>
  <cp:revision>28</cp:revision>
  <dcterms:created xsi:type="dcterms:W3CDTF">2014-10-31T14:22:57Z</dcterms:created>
  <dcterms:modified xsi:type="dcterms:W3CDTF">2014-11-11T15:26:34Z</dcterms:modified>
</cp:coreProperties>
</file>